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media/image53.svg" ContentType="image/svg+xml"/>
  <Override PartName="/ppt/media/image55.svg" ContentType="image/svg+xml"/>
  <Override PartName="/ppt/media/image57.svg" ContentType="image/svg+xml"/>
  <Override PartName="/ppt/media/image59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"/>
  </p:notesMasterIdLst>
  <p:sldIdLst>
    <p:sldId id="258" r:id="rId3"/>
    <p:sldId id="260" r:id="rId5"/>
    <p:sldId id="261" r:id="rId6"/>
    <p:sldId id="265" r:id="rId7"/>
    <p:sldId id="279" r:id="rId8"/>
    <p:sldId id="262" r:id="rId9"/>
    <p:sldId id="278" r:id="rId10"/>
    <p:sldId id="280" r:id="rId11"/>
    <p:sldId id="281" r:id="rId12"/>
    <p:sldId id="282" r:id="rId13"/>
    <p:sldId id="283" r:id="rId14"/>
    <p:sldId id="284" r:id="rId15"/>
    <p:sldId id="285" r:id="rId16"/>
    <p:sldId id="286" r:id="rId17"/>
    <p:sldId id="287" r:id="rId18"/>
    <p:sldId id="290" r:id="rId19"/>
    <p:sldId id="289" r:id="rId20"/>
    <p:sldId id="288" r:id="rId21"/>
    <p:sldId id="303" r:id="rId22"/>
    <p:sldId id="267" r:id="rId23"/>
    <p:sldId id="257" r:id="rId24"/>
  </p:sldIdLst>
  <p:sldSz cx="12192000" cy="6858000"/>
  <p:notesSz cx="6858000" cy="9144000"/>
  <p:embeddedFontLst>
    <p:embeddedFont>
      <p:font typeface="汉仪字典宋简" panose="02010600000101010101" charset="-122"/>
      <p:regular r:id="rId29"/>
    </p:embeddedFont>
    <p:embeddedFont>
      <p:font typeface="汉仪中简黑简" panose="00020600040101010101" charset="-122"/>
      <p:regular r:id="rId30"/>
    </p:embeddedFont>
    <p:embeddedFont>
      <p:font typeface="MV Boli" panose="02000500030200090000" pitchFamily="2" charset="0"/>
      <p:regular r:id="rId31"/>
    </p:embeddedFont>
    <p:embeddedFont>
      <p:font typeface="微软雅黑" panose="020B0503020204020204" charset="-122"/>
      <p:regular r:id="rId32"/>
    </p:embeddedFont>
    <p:embeddedFont>
      <p:font typeface="Calibri" panose="020F0502020204030204" charset="0"/>
      <p:regular r:id="rId33"/>
      <p:bold r:id="rId34"/>
      <p:italic r:id="rId35"/>
      <p:boldItalic r:id="rId36"/>
    </p:embeddedFont>
    <p:embeddedFont>
      <p:font typeface="Calibri Light" panose="020F0302020204030204" charset="0"/>
      <p:regular r:id="rId37"/>
      <p:italic r:id="rId38"/>
    </p:embeddedFont>
  </p:embeddedFontLst>
  <p:custDataLst>
    <p:tags r:id="rId3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46" userDrawn="1">
          <p15:clr>
            <a:srgbClr val="A4A3A4"/>
          </p15:clr>
        </p15:guide>
        <p15:guide id="2" pos="381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静" initials="静" lastIdx="3" clrIdx="0"/>
  <p:cmAuthor id="2" name="chenjing" initials="c" lastIdx="4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B83BC"/>
    <a:srgbClr val="EAD31D"/>
    <a:srgbClr val="ECBABE"/>
    <a:srgbClr val="D57B6D"/>
    <a:srgbClr val="E8B6BB"/>
    <a:srgbClr val="2C6FB8"/>
    <a:srgbClr val="FFFFFF"/>
    <a:srgbClr val="DCDCDC"/>
    <a:srgbClr val="F0F0F0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3" d="100"/>
          <a:sy n="73" d="100"/>
        </p:scale>
        <p:origin x="-96" y="-138"/>
      </p:cViewPr>
      <p:guideLst>
        <p:guide orient="horz" pos="2046"/>
        <p:guide pos="381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9" Type="http://schemas.openxmlformats.org/officeDocument/2006/relationships/tags" Target="tags/tag54.xml"/><Relationship Id="rId38" Type="http://schemas.openxmlformats.org/officeDocument/2006/relationships/font" Target="fonts/font10.fntdata"/><Relationship Id="rId37" Type="http://schemas.openxmlformats.org/officeDocument/2006/relationships/font" Target="fonts/font9.fntdata"/><Relationship Id="rId36" Type="http://schemas.openxmlformats.org/officeDocument/2006/relationships/font" Target="fonts/font8.fntdata"/><Relationship Id="rId35" Type="http://schemas.openxmlformats.org/officeDocument/2006/relationships/font" Target="fonts/font7.fntdata"/><Relationship Id="rId34" Type="http://schemas.openxmlformats.org/officeDocument/2006/relationships/font" Target="fonts/font6.fntdata"/><Relationship Id="rId33" Type="http://schemas.openxmlformats.org/officeDocument/2006/relationships/font" Target="fonts/font5.fntdata"/><Relationship Id="rId32" Type="http://schemas.openxmlformats.org/officeDocument/2006/relationships/font" Target="fonts/font4.fntdata"/><Relationship Id="rId31" Type="http://schemas.openxmlformats.org/officeDocument/2006/relationships/font" Target="fonts/font3.fntdata"/><Relationship Id="rId30" Type="http://schemas.openxmlformats.org/officeDocument/2006/relationships/font" Target="fonts/font2.fntdata"/><Relationship Id="rId3" Type="http://schemas.openxmlformats.org/officeDocument/2006/relationships/slide" Target="slides/slide1.xml"/><Relationship Id="rId29" Type="http://schemas.openxmlformats.org/officeDocument/2006/relationships/font" Target="fonts/font1.fntdata"/><Relationship Id="rId28" Type="http://schemas.openxmlformats.org/officeDocument/2006/relationships/commentAuthors" Target="commentAuthors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8EC0E-2A9F-4AB8-87A9-0785BE166E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550A7-9FB6-45F7-96D6-6B24BFACAA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8EC0E-2A9F-4AB8-87A9-0785BE166E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550A7-9FB6-45F7-96D6-6B24BFACAA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8EC0E-2A9F-4AB8-87A9-0785BE166E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550A7-9FB6-45F7-96D6-6B24BFACAA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8EC0E-2A9F-4AB8-87A9-0785BE166E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550A7-9FB6-45F7-96D6-6B24BFACAA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8EC0E-2A9F-4AB8-87A9-0785BE166E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550A7-9FB6-45F7-96D6-6B24BFACAA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8EC0E-2A9F-4AB8-87A9-0785BE166E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550A7-9FB6-45F7-96D6-6B24BFACAA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8EC0E-2A9F-4AB8-87A9-0785BE166E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550A7-9FB6-45F7-96D6-6B24BFACAA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8EC0E-2A9F-4AB8-87A9-0785BE166E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550A7-9FB6-45F7-96D6-6B24BFACAA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8EC0E-2A9F-4AB8-87A9-0785BE166E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550A7-9FB6-45F7-96D6-6B24BFACAA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8EC0E-2A9F-4AB8-87A9-0785BE166E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550A7-9FB6-45F7-96D6-6B24BFACAA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8EC0E-2A9F-4AB8-87A9-0785BE166E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550A7-9FB6-45F7-96D6-6B24BFACAA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78EC0E-2A9F-4AB8-87A9-0785BE166E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F550A7-9FB6-45F7-96D6-6B24BFACAA2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tags" Target="../tags/tag20.xml"/><Relationship Id="rId2" Type="http://schemas.openxmlformats.org/officeDocument/2006/relationships/image" Target="../media/image7.png"/><Relationship Id="rId1" Type="http://schemas.openxmlformats.org/officeDocument/2006/relationships/tags" Target="../tags/tag19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8.png"/><Relationship Id="rId3" Type="http://schemas.openxmlformats.org/officeDocument/2006/relationships/tags" Target="../tags/tag22.xml"/><Relationship Id="rId2" Type="http://schemas.openxmlformats.org/officeDocument/2006/relationships/image" Target="../media/image7.png"/><Relationship Id="rId1" Type="http://schemas.openxmlformats.org/officeDocument/2006/relationships/tags" Target="../tags/tag21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25.xml"/><Relationship Id="rId7" Type="http://schemas.openxmlformats.org/officeDocument/2006/relationships/image" Target="../media/image29.jpeg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8.png"/><Relationship Id="rId3" Type="http://schemas.openxmlformats.org/officeDocument/2006/relationships/tags" Target="../tags/tag24.xml"/><Relationship Id="rId2" Type="http://schemas.openxmlformats.org/officeDocument/2006/relationships/image" Target="../media/image7.png"/><Relationship Id="rId10" Type="http://schemas.openxmlformats.org/officeDocument/2006/relationships/notesSlide" Target="../notesSlides/notesSlide13.xml"/><Relationship Id="rId1" Type="http://schemas.openxmlformats.org/officeDocument/2006/relationships/tags" Target="../tags/tag23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4.xml"/><Relationship Id="rId8" Type="http://schemas.openxmlformats.org/officeDocument/2006/relationships/slideLayout" Target="../slideLayouts/slideLayout2.xml"/><Relationship Id="rId7" Type="http://schemas.openxmlformats.org/officeDocument/2006/relationships/tags" Target="../tags/tag28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8.png"/><Relationship Id="rId3" Type="http://schemas.openxmlformats.org/officeDocument/2006/relationships/tags" Target="../tags/tag27.xml"/><Relationship Id="rId2" Type="http://schemas.openxmlformats.org/officeDocument/2006/relationships/image" Target="../media/image7.png"/><Relationship Id="rId1" Type="http://schemas.openxmlformats.org/officeDocument/2006/relationships/tags" Target="../tags/tag26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36.jpeg"/><Relationship Id="rId8" Type="http://schemas.openxmlformats.org/officeDocument/2006/relationships/image" Target="../media/image35.jpeg"/><Relationship Id="rId7" Type="http://schemas.openxmlformats.org/officeDocument/2006/relationships/image" Target="../media/image34.jpeg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8.png"/><Relationship Id="rId3" Type="http://schemas.openxmlformats.org/officeDocument/2006/relationships/tags" Target="../tags/tag30.xml"/><Relationship Id="rId2" Type="http://schemas.openxmlformats.org/officeDocument/2006/relationships/image" Target="../media/image7.png"/><Relationship Id="rId13" Type="http://schemas.openxmlformats.org/officeDocument/2006/relationships/notesSlide" Target="../notesSlides/notesSlide15.xml"/><Relationship Id="rId12" Type="http://schemas.openxmlformats.org/officeDocument/2006/relationships/slideLayout" Target="../slideLayouts/slideLayout2.xml"/><Relationship Id="rId11" Type="http://schemas.openxmlformats.org/officeDocument/2006/relationships/tags" Target="../tags/tag31.xml"/><Relationship Id="rId10" Type="http://schemas.openxmlformats.org/officeDocument/2006/relationships/image" Target="../media/image37.jpeg"/><Relationship Id="rId1" Type="http://schemas.openxmlformats.org/officeDocument/2006/relationships/tags" Target="../tags/tag29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34.xml"/><Relationship Id="rId7" Type="http://schemas.openxmlformats.org/officeDocument/2006/relationships/image" Target="../media/image40.jpeg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8.png"/><Relationship Id="rId3" Type="http://schemas.openxmlformats.org/officeDocument/2006/relationships/tags" Target="../tags/tag33.xml"/><Relationship Id="rId2" Type="http://schemas.openxmlformats.org/officeDocument/2006/relationships/image" Target="../media/image7.png"/><Relationship Id="rId10" Type="http://schemas.openxmlformats.org/officeDocument/2006/relationships/notesSlide" Target="../notesSlides/notesSlide16.xml"/><Relationship Id="rId1" Type="http://schemas.openxmlformats.org/officeDocument/2006/relationships/tags" Target="../tags/tag32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45.jpeg"/><Relationship Id="rId8" Type="http://schemas.openxmlformats.org/officeDocument/2006/relationships/image" Target="../media/image44.jpeg"/><Relationship Id="rId7" Type="http://schemas.openxmlformats.org/officeDocument/2006/relationships/image" Target="../media/image43.jpeg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8.png"/><Relationship Id="rId3" Type="http://schemas.openxmlformats.org/officeDocument/2006/relationships/tags" Target="../tags/tag36.xml"/><Relationship Id="rId2" Type="http://schemas.openxmlformats.org/officeDocument/2006/relationships/image" Target="../media/image7.png"/><Relationship Id="rId13" Type="http://schemas.openxmlformats.org/officeDocument/2006/relationships/notesSlide" Target="../notesSlides/notesSlide17.xml"/><Relationship Id="rId12" Type="http://schemas.openxmlformats.org/officeDocument/2006/relationships/slideLayout" Target="../slideLayouts/slideLayout2.xml"/><Relationship Id="rId11" Type="http://schemas.openxmlformats.org/officeDocument/2006/relationships/tags" Target="../tags/tag37.xml"/><Relationship Id="rId10" Type="http://schemas.openxmlformats.org/officeDocument/2006/relationships/image" Target="../media/image46.jpeg"/><Relationship Id="rId1" Type="http://schemas.openxmlformats.org/officeDocument/2006/relationships/tags" Target="../tags/tag35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50.jpeg"/><Relationship Id="rId8" Type="http://schemas.openxmlformats.org/officeDocument/2006/relationships/tags" Target="../tags/tag40.xml"/><Relationship Id="rId7" Type="http://schemas.openxmlformats.org/officeDocument/2006/relationships/image" Target="../media/image49.jpeg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8.png"/><Relationship Id="rId3" Type="http://schemas.openxmlformats.org/officeDocument/2006/relationships/tags" Target="../tags/tag39.xml"/><Relationship Id="rId2" Type="http://schemas.openxmlformats.org/officeDocument/2006/relationships/image" Target="../media/image7.png"/><Relationship Id="rId13" Type="http://schemas.openxmlformats.org/officeDocument/2006/relationships/notesSlide" Target="../notesSlides/notesSlide18.xml"/><Relationship Id="rId12" Type="http://schemas.openxmlformats.org/officeDocument/2006/relationships/slideLayout" Target="../slideLayouts/slideLayout2.xml"/><Relationship Id="rId11" Type="http://schemas.openxmlformats.org/officeDocument/2006/relationships/tags" Target="../tags/tag41.xml"/><Relationship Id="rId10" Type="http://schemas.openxmlformats.org/officeDocument/2006/relationships/image" Target="../media/image51.jpeg"/><Relationship Id="rId1" Type="http://schemas.openxmlformats.org/officeDocument/2006/relationships/tags" Target="../tags/tag38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50.xml"/><Relationship Id="rId8" Type="http://schemas.openxmlformats.org/officeDocument/2006/relationships/tags" Target="../tags/tag49.xml"/><Relationship Id="rId7" Type="http://schemas.openxmlformats.org/officeDocument/2006/relationships/tags" Target="../tags/tag48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6" Type="http://schemas.openxmlformats.org/officeDocument/2006/relationships/notesSlide" Target="../notesSlides/notesSlide19.xml"/><Relationship Id="rId15" Type="http://schemas.openxmlformats.org/officeDocument/2006/relationships/slideLayout" Target="../slideLayouts/slideLayout6.xml"/><Relationship Id="rId14" Type="http://schemas.openxmlformats.org/officeDocument/2006/relationships/tags" Target="../tags/tag53.xml"/><Relationship Id="rId13" Type="http://schemas.openxmlformats.org/officeDocument/2006/relationships/tags" Target="../tags/tag52.xml"/><Relationship Id="rId12" Type="http://schemas.openxmlformats.org/officeDocument/2006/relationships/image" Target="../media/image8.png"/><Relationship Id="rId11" Type="http://schemas.openxmlformats.org/officeDocument/2006/relationships/tags" Target="../tags/tag51.xml"/><Relationship Id="rId10" Type="http://schemas.openxmlformats.org/officeDocument/2006/relationships/image" Target="../media/image7.png"/><Relationship Id="rId1" Type="http://schemas.openxmlformats.org/officeDocument/2006/relationships/tags" Target="../tags/tag4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image" Target="../media/image58.png"/><Relationship Id="rId8" Type="http://schemas.openxmlformats.org/officeDocument/2006/relationships/image" Target="../media/image57.svg"/><Relationship Id="rId7" Type="http://schemas.openxmlformats.org/officeDocument/2006/relationships/image" Target="../media/image56.png"/><Relationship Id="rId6" Type="http://schemas.openxmlformats.org/officeDocument/2006/relationships/image" Target="../media/image55.svg"/><Relationship Id="rId5" Type="http://schemas.openxmlformats.org/officeDocument/2006/relationships/image" Target="../media/image54.png"/><Relationship Id="rId4" Type="http://schemas.openxmlformats.org/officeDocument/2006/relationships/image" Target="../media/image53.svg"/><Relationship Id="rId3" Type="http://schemas.openxmlformats.org/officeDocument/2006/relationships/image" Target="../media/image52.png"/><Relationship Id="rId2" Type="http://schemas.openxmlformats.org/officeDocument/2006/relationships/image" Target="../media/image8.png"/><Relationship Id="rId12" Type="http://schemas.openxmlformats.org/officeDocument/2006/relationships/notesSlide" Target="../notesSlides/notesSlide20.x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59.svg"/><Relationship Id="rId1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png"/><Relationship Id="rId3" Type="http://schemas.openxmlformats.org/officeDocument/2006/relationships/tags" Target="../tags/tag2.xml"/><Relationship Id="rId2" Type="http://schemas.openxmlformats.org/officeDocument/2006/relationships/image" Target="../media/image7.png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5.xml"/><Relationship Id="rId8" Type="http://schemas.openxmlformats.org/officeDocument/2006/relationships/slideLayout" Target="../slideLayouts/slideLayout2.xml"/><Relationship Id="rId7" Type="http://schemas.openxmlformats.org/officeDocument/2006/relationships/tags" Target="../tags/tag6.xml"/><Relationship Id="rId6" Type="http://schemas.openxmlformats.org/officeDocument/2006/relationships/image" Target="../media/image10.jpeg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7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3.jpeg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8.png"/><Relationship Id="rId3" Type="http://schemas.openxmlformats.org/officeDocument/2006/relationships/tags" Target="../tags/tag8.xml"/><Relationship Id="rId2" Type="http://schemas.openxmlformats.org/officeDocument/2006/relationships/image" Target="../media/image7.png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8.png"/><Relationship Id="rId3" Type="http://schemas.openxmlformats.org/officeDocument/2006/relationships/tags" Target="../tags/tag10.xml"/><Relationship Id="rId2" Type="http://schemas.openxmlformats.org/officeDocument/2006/relationships/image" Target="../media/image7.png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9.jpeg"/><Relationship Id="rId8" Type="http://schemas.openxmlformats.org/officeDocument/2006/relationships/image" Target="../media/image18.png"/><Relationship Id="rId7" Type="http://schemas.openxmlformats.org/officeDocument/2006/relationships/tags" Target="../tags/tag13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8.png"/><Relationship Id="rId3" Type="http://schemas.openxmlformats.org/officeDocument/2006/relationships/tags" Target="../tags/tag12.xml"/><Relationship Id="rId21" Type="http://schemas.openxmlformats.org/officeDocument/2006/relationships/notesSlide" Target="../notesSlides/notesSlide9.xml"/><Relationship Id="rId20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9" Type="http://schemas.openxmlformats.org/officeDocument/2006/relationships/tags" Target="../tags/tag18.xml"/><Relationship Id="rId18" Type="http://schemas.openxmlformats.org/officeDocument/2006/relationships/tags" Target="../tags/tag17.xml"/><Relationship Id="rId17" Type="http://schemas.openxmlformats.org/officeDocument/2006/relationships/tags" Target="../tags/tag16.xml"/><Relationship Id="rId16" Type="http://schemas.openxmlformats.org/officeDocument/2006/relationships/tags" Target="../tags/tag15.xml"/><Relationship Id="rId15" Type="http://schemas.openxmlformats.org/officeDocument/2006/relationships/tags" Target="../tags/tag14.xml"/><Relationship Id="rId14" Type="http://schemas.openxmlformats.org/officeDocument/2006/relationships/image" Target="../media/image24.png"/><Relationship Id="rId13" Type="http://schemas.openxmlformats.org/officeDocument/2006/relationships/image" Target="../media/image23.png"/><Relationship Id="rId12" Type="http://schemas.openxmlformats.org/officeDocument/2006/relationships/image" Target="../media/image22.png"/><Relationship Id="rId11" Type="http://schemas.openxmlformats.org/officeDocument/2006/relationships/image" Target="../media/image21.jpeg"/><Relationship Id="rId10" Type="http://schemas.openxmlformats.org/officeDocument/2006/relationships/image" Target="../media/image20.jpeg"/><Relationship Id="rId1" Type="http://schemas.openxmlformats.org/officeDocument/2006/relationships/tags" Target="../tags/tag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QQ图片20220804230934"/>
          <p:cNvPicPr>
            <a:picLocks noChangeAspect="1"/>
          </p:cNvPicPr>
          <p:nvPr/>
        </p:nvPicPr>
        <p:blipFill>
          <a:blip r:embed="rId1" cstate="print"/>
          <a:srcRect t="58028" r="62313"/>
          <a:stretch>
            <a:fillRect/>
          </a:stretch>
        </p:blipFill>
        <p:spPr>
          <a:xfrm rot="10800000" flipH="1">
            <a:off x="0" y="0"/>
            <a:ext cx="5661025" cy="3546475"/>
          </a:xfrm>
          <a:prstGeom prst="rect">
            <a:avLst/>
          </a:prstGeom>
        </p:spPr>
      </p:pic>
      <p:pic>
        <p:nvPicPr>
          <p:cNvPr id="2" name="图片 1" descr="QQ图片20220804230934"/>
          <p:cNvPicPr>
            <a:picLocks noChangeAspect="1"/>
          </p:cNvPicPr>
          <p:nvPr/>
        </p:nvPicPr>
        <p:blipFill>
          <a:blip r:embed="rId1" cstate="print"/>
          <a:srcRect t="58028" r="62313"/>
          <a:stretch>
            <a:fillRect/>
          </a:stretch>
        </p:blipFill>
        <p:spPr>
          <a:xfrm flipH="1">
            <a:off x="6530975" y="3311525"/>
            <a:ext cx="5661025" cy="3546475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1936750" y="2155508"/>
            <a:ext cx="9391650" cy="2708275"/>
            <a:chOff x="3110" y="3034"/>
            <a:chExt cx="13836" cy="4265"/>
          </a:xfrm>
        </p:grpSpPr>
        <p:sp>
          <p:nvSpPr>
            <p:cNvPr id="16" name="文本框 15" descr="7b0a20202020227461726765744d6f64756c65223a202270726f636573734f6e6c696e65466f6e7473220a7d0a"/>
            <p:cNvSpPr txBox="1"/>
            <p:nvPr/>
          </p:nvSpPr>
          <p:spPr>
            <a:xfrm>
              <a:off x="3110" y="3034"/>
              <a:ext cx="13836" cy="40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8000" b="1" noProof="0" dirty="0" smtClean="0">
                  <a:solidFill>
                    <a:srgbClr val="1B83BC"/>
                  </a:solidFill>
                  <a:latin typeface="+mj-ea"/>
                  <a:ea typeface="+mj-ea"/>
                  <a:sym typeface="汉仪字典宋简" panose="02010600000101010101" charset="-122"/>
                </a:rPr>
                <a:t>玩</a:t>
              </a:r>
              <a:r>
                <a:rPr lang="zh-CN" altLang="en-US" sz="8000" b="1" noProof="0" dirty="0" smtClean="0">
                  <a:solidFill>
                    <a:srgbClr val="1B83BC"/>
                  </a:solidFill>
                  <a:latin typeface="+mj-ea"/>
                  <a:ea typeface="+mj-ea"/>
                  <a:sym typeface="汉仪字典宋简" panose="02010600000101010101" charset="-122"/>
                </a:rPr>
                <a:t>转沙水 且行且思</a:t>
              </a:r>
              <a:endParaRPr kumimoji="0" lang="zh-CN" altLang="en-US" sz="8000" b="1" i="0" u="none" strike="noStrike" kern="1200" cap="none" spc="0" normalizeH="0" baseline="0" noProof="0" dirty="0">
                <a:ln>
                  <a:noFill/>
                </a:ln>
                <a:solidFill>
                  <a:srgbClr val="1B83BC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汉仪字典宋简" panose="02010600000101010101" charset="-122"/>
              </a:endParaRPr>
            </a:p>
          </p:txBody>
        </p:sp>
        <p:sp>
          <p:nvSpPr>
            <p:cNvPr id="20" name="矩形: 圆角 186"/>
            <p:cNvSpPr/>
            <p:nvPr/>
          </p:nvSpPr>
          <p:spPr>
            <a:xfrm>
              <a:off x="10208" y="6144"/>
              <a:ext cx="4376" cy="1155"/>
            </a:xfrm>
            <a:prstGeom prst="roundRect">
              <a:avLst>
                <a:gd name="adj" fmla="val 50000"/>
              </a:avLst>
            </a:prstGeom>
            <a:solidFill>
              <a:srgbClr val="1B83BC"/>
            </a:solidFill>
            <a:ln>
              <a:noFill/>
            </a:ln>
          </p:spPr>
          <p:style>
            <a:lnRef idx="2">
              <a:srgbClr val="5B9BD5">
                <a:shade val="50000"/>
              </a:srgbClr>
            </a:lnRef>
            <a:fillRef idx="1">
              <a:srgbClr val="5B9BD5"/>
            </a:fillRef>
            <a:effectRef idx="0">
              <a:srgbClr val="5B9BD5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字典宋简" panose="02010600000101010101" charset="-122"/>
                  <a:ea typeface="汉仪字典宋简" panose="02010600000101010101" charset="-122"/>
                  <a:cs typeface="+mn-cs"/>
                  <a:sym typeface="汉仪字典宋简" panose="02010600000101010101" charset="-122"/>
                </a:rPr>
                <a:t>汇报人：陈蓓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字典宋简" panose="02010600000101010101" charset="-122"/>
                <a:ea typeface="汉仪字典宋简" panose="02010600000101010101" charset="-122"/>
                <a:cs typeface="+mn-cs"/>
                <a:sym typeface="汉仪字典宋简" panose="02010600000101010101" charset="-122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字典宋简" panose="02010600000101010101" charset="-122"/>
                  <a:ea typeface="汉仪字典宋简" panose="02010600000101010101" charset="-122"/>
                  <a:cs typeface="+mn-cs"/>
                  <a:sym typeface="汉仪字典宋简" panose="02010600000101010101" charset="-122"/>
                </a:rPr>
                <a:t>2024.1.17</a:t>
              </a:r>
              <a:endPara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字典宋简" panose="02010600000101010101" charset="-122"/>
                <a:ea typeface="汉仪字典宋简" panose="02010600000101010101" charset="-122"/>
                <a:cs typeface="+mn-cs"/>
                <a:sym typeface="汉仪字典宋简" panose="02010600000101010101" charset="-122"/>
              </a:endParaRPr>
            </a:p>
          </p:txBody>
        </p:sp>
      </p:grpSp>
      <p:pic>
        <p:nvPicPr>
          <p:cNvPr id="7" name="图片 6" descr="QQ图片20220804230934"/>
          <p:cNvPicPr>
            <a:picLocks noChangeAspect="1"/>
          </p:cNvPicPr>
          <p:nvPr/>
        </p:nvPicPr>
        <p:blipFill>
          <a:blip r:embed="rId1" cstate="print"/>
          <a:srcRect l="23834" t="81024" r="72590" b="11220"/>
          <a:stretch>
            <a:fillRect/>
          </a:stretch>
        </p:blipFill>
        <p:spPr>
          <a:xfrm flipH="1">
            <a:off x="0" y="3311525"/>
            <a:ext cx="537210" cy="655320"/>
          </a:xfrm>
          <a:prstGeom prst="rect">
            <a:avLst/>
          </a:prstGeom>
        </p:spPr>
      </p:pic>
      <p:pic>
        <p:nvPicPr>
          <p:cNvPr id="8" name="图片 7" descr="QQ图片20220804230934"/>
          <p:cNvPicPr>
            <a:picLocks noChangeAspect="1"/>
          </p:cNvPicPr>
          <p:nvPr/>
        </p:nvPicPr>
        <p:blipFill>
          <a:blip r:embed="rId1" cstate="print"/>
          <a:srcRect l="23834" t="81024" r="72590" b="11220"/>
          <a:stretch>
            <a:fillRect/>
          </a:stretch>
        </p:blipFill>
        <p:spPr>
          <a:xfrm flipH="1">
            <a:off x="11562080" y="2612390"/>
            <a:ext cx="537210" cy="655320"/>
          </a:xfrm>
          <a:prstGeom prst="rect">
            <a:avLst/>
          </a:prstGeom>
        </p:spPr>
      </p:pic>
      <p:pic>
        <p:nvPicPr>
          <p:cNvPr id="9" name="图片 8" descr="QQ图片20220804230934"/>
          <p:cNvPicPr>
            <a:picLocks noChangeAspect="1"/>
          </p:cNvPicPr>
          <p:nvPr/>
        </p:nvPicPr>
        <p:blipFill>
          <a:blip r:embed="rId2" cstate="print"/>
          <a:srcRect l="23834" t="81024" r="72590" b="11220"/>
          <a:stretch>
            <a:fillRect/>
          </a:stretch>
        </p:blipFill>
        <p:spPr>
          <a:xfrm flipH="1">
            <a:off x="6443980" y="5904865"/>
            <a:ext cx="626745" cy="765175"/>
          </a:xfrm>
          <a:prstGeom prst="rect">
            <a:avLst/>
          </a:prstGeom>
        </p:spPr>
      </p:pic>
      <p:pic>
        <p:nvPicPr>
          <p:cNvPr id="10" name="图片 9" descr="QQ图片20220804230934"/>
          <p:cNvPicPr>
            <a:picLocks noChangeAspect="1"/>
          </p:cNvPicPr>
          <p:nvPr/>
        </p:nvPicPr>
        <p:blipFill>
          <a:blip r:embed="rId1" cstate="print"/>
          <a:srcRect l="23834" t="81024" r="72590" b="11220"/>
          <a:stretch>
            <a:fillRect/>
          </a:stretch>
        </p:blipFill>
        <p:spPr>
          <a:xfrm flipH="1">
            <a:off x="5473700" y="-196215"/>
            <a:ext cx="537210" cy="655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QQ图片2022080423093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/>
          <a:srcRect t="58028" r="62313"/>
          <a:stretch>
            <a:fillRect/>
          </a:stretch>
        </p:blipFill>
        <p:spPr>
          <a:xfrm rot="10800000" flipH="1">
            <a:off x="0" y="0"/>
            <a:ext cx="3014980" cy="1889125"/>
          </a:xfrm>
          <a:prstGeom prst="rect">
            <a:avLst/>
          </a:prstGeom>
        </p:spPr>
      </p:pic>
      <p:pic>
        <p:nvPicPr>
          <p:cNvPr id="2" name="图片 1" descr="QQ图片2022080423093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/>
          <a:srcRect t="58028" r="62313"/>
          <a:stretch>
            <a:fillRect/>
          </a:stretch>
        </p:blipFill>
        <p:spPr>
          <a:xfrm flipH="1">
            <a:off x="9868535" y="5402580"/>
            <a:ext cx="2323465" cy="1455420"/>
          </a:xfrm>
          <a:prstGeom prst="rect">
            <a:avLst/>
          </a:prstGeom>
        </p:spPr>
      </p:pic>
      <p:grpSp>
        <p:nvGrpSpPr>
          <p:cNvPr id="3" name="组合 22"/>
          <p:cNvGrpSpPr/>
          <p:nvPr/>
        </p:nvGrpSpPr>
        <p:grpSpPr>
          <a:xfrm>
            <a:off x="2444750" y="231140"/>
            <a:ext cx="4108450" cy="772261"/>
            <a:chOff x="10327" y="8469"/>
            <a:chExt cx="3777" cy="4188"/>
          </a:xfrm>
        </p:grpSpPr>
        <p:sp>
          <p:nvSpPr>
            <p:cNvPr id="24" name="圆角矩形 23"/>
            <p:cNvSpPr/>
            <p:nvPr/>
          </p:nvSpPr>
          <p:spPr>
            <a:xfrm>
              <a:off x="10327" y="8469"/>
              <a:ext cx="3667" cy="2810"/>
            </a:xfrm>
            <a:prstGeom prst="roundRect">
              <a:avLst/>
            </a:prstGeom>
            <a:solidFill>
              <a:srgbClr val="1B83BC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9" name="文本框2"/>
            <p:cNvSpPr/>
            <p:nvPr/>
          </p:nvSpPr>
          <p:spPr>
            <a:xfrm>
              <a:off x="10493" y="8818"/>
              <a:ext cx="3611" cy="3839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</a:rPr>
                <a:t>各年龄段</a:t>
              </a:r>
              <a:r>
                <a:rPr lang="zh-CN" altLang="zh-CN" sz="2000" b="1" dirty="0" smtClean="0">
                  <a:solidFill>
                    <a:schemeClr val="bg1"/>
                  </a:solidFill>
                </a:rPr>
                <a:t>沙水游戏的关键经验</a:t>
              </a:r>
              <a:endParaRPr lang="zh-CN" altLang="zh-CN" sz="2000" b="1" dirty="0" smtClean="0">
                <a:solidFill>
                  <a:schemeClr val="bg1"/>
                </a:solidFill>
              </a:endParaRPr>
            </a:p>
            <a:p>
              <a:endParaRPr lang="zh-CN" altLang="zh-CN" sz="2000" dirty="0">
                <a:solidFill>
                  <a:schemeClr val="bg1"/>
                </a:solidFill>
              </a:endParaRPr>
            </a:p>
          </p:txBody>
        </p:sp>
      </p:grpSp>
      <p:graphicFrame>
        <p:nvGraphicFramePr>
          <p:cNvPr id="22" name="表格 21"/>
          <p:cNvGraphicFramePr>
            <a:graphicFrameLocks noGrp="1"/>
          </p:cNvGraphicFramePr>
          <p:nvPr/>
        </p:nvGraphicFramePr>
        <p:xfrm>
          <a:off x="1003300" y="986367"/>
          <a:ext cx="10236200" cy="54271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67418"/>
                <a:gridCol w="2447092"/>
                <a:gridCol w="2703790"/>
                <a:gridCol w="3517900"/>
              </a:tblGrid>
              <a:tr h="458013"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latin typeface="+mn-ea"/>
                          <a:ea typeface="+mn-ea"/>
                        </a:rPr>
                        <a:t>  关键经验</a:t>
                      </a:r>
                      <a:endParaRPr lang="zh-CN" altLang="en-US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+mn-ea"/>
                          <a:ea typeface="+mn-ea"/>
                        </a:rPr>
                        <a:t>小班</a:t>
                      </a:r>
                      <a:endParaRPr lang="zh-CN" altLang="en-US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+mn-ea"/>
                          <a:ea typeface="+mn-ea"/>
                        </a:rPr>
                        <a:t>中班</a:t>
                      </a:r>
                      <a:endParaRPr lang="zh-CN" altLang="en-US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+mn-ea"/>
                          <a:ea typeface="+mn-ea"/>
                        </a:rPr>
                        <a:t>大班</a:t>
                      </a:r>
                      <a:endParaRPr lang="zh-CN" altLang="en-US" dirty="0">
                        <a:latin typeface="+mn-ea"/>
                        <a:ea typeface="+mn-ea"/>
                      </a:endParaRPr>
                    </a:p>
                  </a:txBody>
                  <a:tcPr/>
                </a:tc>
              </a:tr>
              <a:tr h="6776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latin typeface="+mn-ea"/>
                          <a:ea typeface="+mn-ea"/>
                          <a:cs typeface="Times New Roman" panose="02020603050405020304"/>
                        </a:rPr>
                        <a:t>游戏兴趣</a:t>
                      </a:r>
                      <a:endParaRPr lang="zh-CN" sz="1400" kern="100" dirty="0"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latin typeface="+mn-ea"/>
                          <a:ea typeface="+mn-ea"/>
                          <a:cs typeface="宋体" panose="02010600030101010101" pitchFamily="2" charset="-122"/>
                        </a:rPr>
                        <a:t>对沙水泥巴游戏感兴趣，不怕脏，能够体验游戏的快乐。</a:t>
                      </a:r>
                      <a:endParaRPr lang="zh-CN" sz="1400" kern="100" dirty="0"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latin typeface="+mn-ea"/>
                          <a:ea typeface="+mn-ea"/>
                          <a:cs typeface="宋体" panose="02010600030101010101" pitchFamily="2" charset="-122"/>
                        </a:rPr>
                        <a:t>愿意尝试使用各种辅助材料进行游戏，能投入地参与游戏，享受游戏的乐趣。</a:t>
                      </a:r>
                      <a:endParaRPr lang="zh-CN" sz="1400" kern="100" dirty="0"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latin typeface="+mn-ea"/>
                          <a:ea typeface="+mn-ea"/>
                          <a:cs typeface="宋体" panose="02010600030101010101" pitchFamily="2" charset="-122"/>
                        </a:rPr>
                        <a:t>能专注、投入、持续地进行愿意尝试更有创意的游戏内容与玩法，体验探索与发现的乐趣。</a:t>
                      </a:r>
                      <a:endParaRPr lang="zh-CN" sz="1400" kern="100" dirty="0"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</a:tr>
              <a:tr h="13552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latin typeface="+mn-ea"/>
                          <a:ea typeface="+mn-ea"/>
                          <a:cs typeface="Times New Roman" panose="02020603050405020304"/>
                        </a:rPr>
                        <a:t>游戏能力与水平</a:t>
                      </a:r>
                      <a:endParaRPr lang="zh-CN" sz="1400" kern="100" dirty="0"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400" kern="100" dirty="0"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latin typeface="+mn-ea"/>
                          <a:ea typeface="+mn-ea"/>
                          <a:cs typeface="宋体" panose="02010600030101010101" pitchFamily="2" charset="-122"/>
                        </a:rPr>
                        <a:t>初步了解沙、水、泥巴的特征，会使用简单的辅助材料和工具：能运用材料开展简单的角色、建构、运动等类型的游戏。</a:t>
                      </a:r>
                      <a:endParaRPr lang="zh-CN" sz="1400" kern="100" dirty="0"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 smtClean="0">
                          <a:latin typeface="+mn-ea"/>
                          <a:ea typeface="+mn-ea"/>
                          <a:cs typeface="宋体" panose="02010600030101010101" pitchFamily="2" charset="-122"/>
                        </a:rPr>
                        <a:t>熟</a:t>
                      </a:r>
                      <a:r>
                        <a:rPr lang="zh-CN" sz="1400" kern="100" dirty="0">
                          <a:latin typeface="+mn-ea"/>
                          <a:ea typeface="+mn-ea"/>
                          <a:cs typeface="宋体" panose="02010600030101010101" pitchFamily="2" charset="-122"/>
                        </a:rPr>
                        <a:t>悉沙、水、泥巴的基本特征，能利用材料的特征开展游戏；能比较熟练地使用各种辅助材料和工具，开展多种类型的游戏。</a:t>
                      </a:r>
                      <a:endParaRPr lang="zh-CN" sz="1400" kern="100" dirty="0"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 smtClean="0">
                          <a:latin typeface="+mn-ea"/>
                          <a:ea typeface="+mn-ea"/>
                          <a:cs typeface="宋体" panose="02010600030101010101" pitchFamily="2" charset="-122"/>
                        </a:rPr>
                        <a:t>能</a:t>
                      </a:r>
                      <a:r>
                        <a:rPr lang="zh-CN" sz="1400" kern="100" dirty="0">
                          <a:latin typeface="+mn-ea"/>
                          <a:ea typeface="+mn-ea"/>
                          <a:cs typeface="宋体" panose="02010600030101010101" pitchFamily="2" charset="-122"/>
                        </a:rPr>
                        <a:t>利用沙、水、泥巴的特性创造性地开展游戏：能创造性地开展游戏：能创造性地使用各种辅助材料和工具：能有目的、有计划地开展一些富有创造性、探索性的游戏内容和主题。</a:t>
                      </a:r>
                      <a:endParaRPr lang="zh-CN" sz="1400" kern="100" dirty="0"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</a:tr>
              <a:tr h="13552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latin typeface="+mn-ea"/>
                          <a:ea typeface="+mn-ea"/>
                          <a:cs typeface="Times New Roman" panose="02020603050405020304"/>
                        </a:rPr>
                        <a:t>交往与合作</a:t>
                      </a:r>
                      <a:endParaRPr lang="zh-CN" sz="1400" kern="100" dirty="0"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 smtClean="0">
                          <a:latin typeface="+mn-ea"/>
                          <a:ea typeface="+mn-ea"/>
                          <a:cs typeface="宋体" panose="02010600030101010101" pitchFamily="2" charset="-122"/>
                        </a:rPr>
                        <a:t>喜</a:t>
                      </a:r>
                      <a:r>
                        <a:rPr lang="zh-CN" sz="1400" kern="100" dirty="0">
                          <a:latin typeface="+mn-ea"/>
                          <a:ea typeface="+mn-ea"/>
                          <a:cs typeface="宋体" panose="02010600030101010101" pitchFamily="2" charset="-122"/>
                        </a:rPr>
                        <a:t>欢和同伴一起玩沙水泥巴类游戏，能运用简单的语言进行交流；愿意与同伴主动沟通。</a:t>
                      </a:r>
                      <a:endParaRPr lang="zh-CN" sz="1400" kern="100" dirty="0"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 smtClean="0">
                          <a:latin typeface="+mn-ea"/>
                          <a:ea typeface="+mn-ea"/>
                          <a:cs typeface="宋体" panose="02010600030101010101" pitchFamily="2" charset="-122"/>
                        </a:rPr>
                        <a:t>在</a:t>
                      </a:r>
                      <a:r>
                        <a:rPr lang="zh-CN" sz="1400" kern="100" dirty="0">
                          <a:latin typeface="+mn-ea"/>
                          <a:ea typeface="+mn-ea"/>
                          <a:cs typeface="宋体" panose="02010600030101010101" pitchFamily="2" charset="-122"/>
                        </a:rPr>
                        <a:t>共同游戏及材料的选择与使用过程中，能大胆与同伴交流、共同协商；能用简单的语言表达自己的想法：能尊重他人的游戏，不破坏他人的游戏成果。</a:t>
                      </a:r>
                      <a:endParaRPr lang="zh-CN" sz="1400" kern="100" dirty="0"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latin typeface="+mn-ea"/>
                          <a:ea typeface="+mn-ea"/>
                          <a:cs typeface="宋体" panose="02010600030101010101" pitchFamily="2" charset="-122"/>
                        </a:rPr>
                        <a:t>能与同伴共同协商游戏主题和方案，有分工，有合作</a:t>
                      </a:r>
                      <a:r>
                        <a:rPr lang="en-US" sz="1400" kern="100" dirty="0">
                          <a:latin typeface="+mn-ea"/>
                          <a:ea typeface="+mn-ea"/>
                          <a:cs typeface="宋体" panose="02010600030101010101" pitchFamily="2" charset="-122"/>
                        </a:rPr>
                        <a:t>;</a:t>
                      </a:r>
                      <a:r>
                        <a:rPr lang="zh-CN" sz="1400" kern="100" dirty="0">
                          <a:latin typeface="+mn-ea"/>
                          <a:ea typeface="+mn-ea"/>
                          <a:cs typeface="宋体" panose="02010600030101010101" pitchFamily="2" charset="-122"/>
                        </a:rPr>
                        <a:t>在合作中既能有主张、有主见，又能尊重别人的意见：能与同伴一起完成比较有挑战性的游戏主题；能主动沟通、协商、解决游戏中的问题和纠纷。</a:t>
                      </a:r>
                      <a:endParaRPr lang="zh-CN" sz="1400" kern="100" dirty="0"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</a:tr>
              <a:tr h="158108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latin typeface="+mn-ea"/>
                          <a:ea typeface="+mn-ea"/>
                          <a:cs typeface="Times New Roman" panose="02020603050405020304"/>
                        </a:rPr>
                        <a:t>规则与习惯</a:t>
                      </a:r>
                      <a:endParaRPr lang="zh-CN" sz="1400" kern="100" dirty="0"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 smtClean="0">
                          <a:latin typeface="+mn-ea"/>
                          <a:ea typeface="+mn-ea"/>
                          <a:cs typeface="宋体" panose="02010600030101010101" pitchFamily="2" charset="-122"/>
                        </a:rPr>
                        <a:t>在</a:t>
                      </a:r>
                      <a:r>
                        <a:rPr lang="zh-CN" sz="1400" kern="100" dirty="0">
                          <a:latin typeface="+mn-ea"/>
                          <a:ea typeface="+mn-ea"/>
                          <a:cs typeface="宋体" panose="02010600030101010101" pitchFamily="2" charset="-122"/>
                        </a:rPr>
                        <a:t>教师的提醒下能遵守简单的规则，不乱扔、不损坏玩沙水泥巴游戏的辅助材料和工具</a:t>
                      </a:r>
                      <a:r>
                        <a:rPr lang="en-US" sz="1400" kern="100" dirty="0">
                          <a:latin typeface="+mn-ea"/>
                          <a:ea typeface="+mn-ea"/>
                          <a:cs typeface="宋体" panose="02010600030101010101" pitchFamily="2" charset="-122"/>
                        </a:rPr>
                        <a:t>;</a:t>
                      </a:r>
                      <a:r>
                        <a:rPr lang="zh-CN" sz="1400" kern="100" dirty="0">
                          <a:latin typeface="+mn-ea"/>
                          <a:ea typeface="+mn-ea"/>
                          <a:cs typeface="宋体" panose="02010600030101010101" pitchFamily="2" charset="-122"/>
                        </a:rPr>
                        <a:t>知道物归原位：知道不能随意将沙、泥巴扬起，避免伤到眼睛。</a:t>
                      </a:r>
                      <a:endParaRPr lang="zh-CN" sz="1400" kern="100" dirty="0"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 smtClean="0">
                          <a:latin typeface="+mn-ea"/>
                          <a:ea typeface="+mn-ea"/>
                          <a:cs typeface="宋体" panose="02010600030101010101" pitchFamily="2" charset="-122"/>
                        </a:rPr>
                        <a:t>有</a:t>
                      </a:r>
                      <a:r>
                        <a:rPr lang="zh-CN" sz="1400" kern="100" dirty="0">
                          <a:latin typeface="+mn-ea"/>
                          <a:ea typeface="+mn-ea"/>
                          <a:cs typeface="宋体" panose="02010600030101010101" pitchFamily="2" charset="-122"/>
                        </a:rPr>
                        <a:t>一定的规则意识，能遵守基本的安全及卫生要求；爱惜材料和工具：游戏后能主动整理</a:t>
                      </a:r>
                      <a:r>
                        <a:rPr lang="en-US" sz="1400" kern="100" dirty="0">
                          <a:latin typeface="+mn-ea"/>
                          <a:ea typeface="+mn-ea"/>
                          <a:cs typeface="宋体" panose="02010600030101010101" pitchFamily="2" charset="-122"/>
                        </a:rPr>
                        <a:t> </a:t>
                      </a:r>
                      <a:r>
                        <a:rPr lang="zh-CN" sz="1400" kern="100" dirty="0">
                          <a:latin typeface="+mn-ea"/>
                          <a:ea typeface="+mn-ea"/>
                          <a:cs typeface="宋体" panose="02010600030101010101" pitchFamily="2" charset="-122"/>
                        </a:rPr>
                        <a:t>材料、工具，按类摆放整齐：游戏中知道要小心行动，不破坏别人的作品：有一定的安全意识。</a:t>
                      </a:r>
                      <a:endParaRPr lang="zh-CN" sz="1400" kern="100" dirty="0"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latin typeface="+mn-ea"/>
                          <a:ea typeface="+mn-ea"/>
                          <a:cs typeface="宋体" panose="02010600030101010101" pitchFamily="2" charset="-122"/>
                        </a:rPr>
                        <a:t>能在教师的指导下，与同伴</a:t>
                      </a:r>
                      <a:r>
                        <a:rPr lang="en-US" sz="1400" kern="100" dirty="0">
                          <a:latin typeface="+mn-ea"/>
                          <a:ea typeface="+mn-ea"/>
                          <a:cs typeface="宋体" panose="02010600030101010101" pitchFamily="2" charset="-122"/>
                        </a:rPr>
                        <a:t> </a:t>
                      </a:r>
                      <a:r>
                        <a:rPr lang="zh-CN" sz="1400" kern="100" dirty="0">
                          <a:latin typeface="+mn-ea"/>
                          <a:ea typeface="+mn-ea"/>
                          <a:cs typeface="宋体" panose="02010600030101010101" pitchFamily="2" charset="-122"/>
                        </a:rPr>
                        <a:t>共同建立沙水泥巴游戏的特殊规则，辅助材料及工具使</a:t>
                      </a:r>
                      <a:r>
                        <a:rPr lang="en-US" sz="1400" kern="100" dirty="0">
                          <a:latin typeface="+mn-ea"/>
                          <a:ea typeface="+mn-ea"/>
                          <a:cs typeface="宋体" panose="02010600030101010101" pitchFamily="2" charset="-122"/>
                        </a:rPr>
                        <a:t> </a:t>
                      </a:r>
                      <a:r>
                        <a:rPr lang="zh-CN" sz="1400" kern="100" dirty="0">
                          <a:latin typeface="+mn-ea"/>
                          <a:ea typeface="+mn-ea"/>
                          <a:cs typeface="宋体" panose="02010600030101010101" pitchFamily="2" charset="-122"/>
                        </a:rPr>
                        <a:t>用以及场地整理、合作游戏的相关规则，并主动遵守；能分工协作、动作迅速地将工具和辅助材料分类摆放整齐：有一定的自我保护意识和能力。</a:t>
                      </a:r>
                      <a:endParaRPr lang="zh-CN" sz="1400" kern="100" dirty="0"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QQ图片2022080423093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/>
          <a:srcRect t="58028" r="62313"/>
          <a:stretch>
            <a:fillRect/>
          </a:stretch>
        </p:blipFill>
        <p:spPr>
          <a:xfrm rot="10800000" flipH="1">
            <a:off x="0" y="0"/>
            <a:ext cx="3014980" cy="1889125"/>
          </a:xfrm>
          <a:prstGeom prst="rect">
            <a:avLst/>
          </a:prstGeom>
        </p:spPr>
      </p:pic>
      <p:pic>
        <p:nvPicPr>
          <p:cNvPr id="2" name="图片 1" descr="QQ图片2022080423093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/>
          <a:srcRect t="58028" r="62313"/>
          <a:stretch>
            <a:fillRect/>
          </a:stretch>
        </p:blipFill>
        <p:spPr>
          <a:xfrm flipH="1">
            <a:off x="9868535" y="5402580"/>
            <a:ext cx="2323465" cy="1455420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2935605" y="469265"/>
            <a:ext cx="338899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2C6FB8"/>
                </a:solidFill>
                <a:effectLst/>
                <a:uLnTx/>
                <a:uFillTx/>
                <a:latin typeface="汉仪中简黑简" panose="00020600040101010101" charset="-122"/>
                <a:ea typeface="汉仪中简黑简" panose="00020600040101010101" charset="-122"/>
                <a:cs typeface="宋体" panose="02010600030101010101" pitchFamily="2" charset="-122"/>
                <a:sym typeface="Calibri" panose="020F0502020204030204" charset="0"/>
              </a:rPr>
              <a:t>园所沙水游戏区改造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2C6FB8"/>
              </a:solidFill>
              <a:effectLst/>
              <a:uLnTx/>
              <a:uFillTx/>
              <a:latin typeface="汉仪中简黑简" panose="00020600040101010101" charset="-122"/>
              <a:ea typeface="汉仪中简黑简" panose="00020600040101010101" charset="-122"/>
              <a:cs typeface="宋体" panose="02010600030101010101" pitchFamily="2" charset="-122"/>
              <a:sym typeface="Calibri" panose="020F0502020204030204" charset="0"/>
            </a:endParaRPr>
          </a:p>
        </p:txBody>
      </p:sp>
      <p:grpSp>
        <p:nvGrpSpPr>
          <p:cNvPr id="4" name="组合 36"/>
          <p:cNvGrpSpPr/>
          <p:nvPr/>
        </p:nvGrpSpPr>
        <p:grpSpPr>
          <a:xfrm>
            <a:off x="3549650" y="5234941"/>
            <a:ext cx="5086350" cy="861059"/>
            <a:chOff x="10327" y="8469"/>
            <a:chExt cx="4431" cy="2810"/>
          </a:xfrm>
        </p:grpSpPr>
        <p:sp>
          <p:nvSpPr>
            <p:cNvPr id="38" name="圆角矩形 37"/>
            <p:cNvSpPr/>
            <p:nvPr/>
          </p:nvSpPr>
          <p:spPr>
            <a:xfrm>
              <a:off x="10327" y="8469"/>
              <a:ext cx="4431" cy="2810"/>
            </a:xfrm>
            <a:prstGeom prst="roundRect">
              <a:avLst/>
            </a:prstGeom>
            <a:solidFill>
              <a:srgbClr val="1B83BC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39" name="文本框2"/>
            <p:cNvSpPr/>
            <p:nvPr/>
          </p:nvSpPr>
          <p:spPr>
            <a:xfrm>
              <a:off x="10743" y="8818"/>
              <a:ext cx="3552" cy="1908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zh-CN" sz="1600" b="1" dirty="0" smtClean="0">
                  <a:solidFill>
                    <a:schemeClr val="bg1"/>
                  </a:solidFill>
                </a:rPr>
                <a:t>沙水游戏区的材料库进行整理，新投放了长、短不同的剖面水管及大小不同的水桶。</a:t>
              </a:r>
              <a:endParaRPr lang="zh-CN" altLang="zh-CN" sz="16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4098" name="图片 215" descr="3A5A1F7536E6060D055B3C3C0BA64595"/>
          <p:cNvPicPr>
            <a:picLocks noChangeAspect="1" noChangeArrowheads="1"/>
          </p:cNvPicPr>
          <p:nvPr/>
        </p:nvPicPr>
        <p:blipFill>
          <a:blip r:embed="rId5" cstate="print"/>
          <a:srcRect t="12401" r="1395" b="2686"/>
          <a:stretch>
            <a:fillRect/>
          </a:stretch>
        </p:blipFill>
        <p:spPr bwMode="auto">
          <a:xfrm rot="5400000">
            <a:off x="2126261" y="1507615"/>
            <a:ext cx="3775554" cy="3427323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图片 216" descr="2C0BD452B533D81CEAB7A9F8BFE0EF53"/>
          <p:cNvPicPr>
            <a:picLocks noChangeAspect="1" noChangeArrowheads="1"/>
          </p:cNvPicPr>
          <p:nvPr/>
        </p:nvPicPr>
        <p:blipFill>
          <a:blip r:embed="rId6" cstate="print"/>
          <a:srcRect t="4884" b="8723"/>
          <a:stretch>
            <a:fillRect/>
          </a:stretch>
        </p:blipFill>
        <p:spPr bwMode="auto">
          <a:xfrm rot="5400000">
            <a:off x="6100020" y="1575634"/>
            <a:ext cx="3749663" cy="32400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QQ图片20220804230934"/>
          <p:cNvPicPr>
            <a:picLocks noChangeAspect="1"/>
          </p:cNvPicPr>
          <p:nvPr/>
        </p:nvPicPr>
        <p:blipFill>
          <a:blip r:embed="rId1" cstate="print"/>
          <a:srcRect t="58028" r="62313"/>
          <a:stretch>
            <a:fillRect/>
          </a:stretch>
        </p:blipFill>
        <p:spPr>
          <a:xfrm rot="10800000" flipH="1">
            <a:off x="0" y="0"/>
            <a:ext cx="5892800" cy="3691890"/>
          </a:xfrm>
          <a:prstGeom prst="rect">
            <a:avLst/>
          </a:prstGeom>
        </p:spPr>
      </p:pic>
      <p:pic>
        <p:nvPicPr>
          <p:cNvPr id="2" name="图片 1" descr="QQ图片20220804230934"/>
          <p:cNvPicPr>
            <a:picLocks noChangeAspect="1"/>
          </p:cNvPicPr>
          <p:nvPr/>
        </p:nvPicPr>
        <p:blipFill>
          <a:blip r:embed="rId2" cstate="print"/>
          <a:srcRect t="58028" r="62313"/>
          <a:stretch>
            <a:fillRect/>
          </a:stretch>
        </p:blipFill>
        <p:spPr>
          <a:xfrm flipH="1">
            <a:off x="6877685" y="3528695"/>
            <a:ext cx="5314315" cy="332930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856230" y="2653665"/>
            <a:ext cx="532257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800" b="1" kern="0" noProof="0" dirty="0" smtClean="0">
                <a:ln>
                  <a:noFill/>
                </a:ln>
                <a:solidFill>
                  <a:srgbClr val="2C6FB8"/>
                </a:solidFill>
                <a:effectLst/>
                <a:uLnTx/>
                <a:uFillTx/>
                <a:latin typeface="汉仪中简黑简" panose="00020600040101010101" charset="-122"/>
                <a:ea typeface="汉仪中简黑简" panose="00020600040101010101" charset="-122"/>
                <a:cs typeface="微软雅黑" panose="020B0503020204020204" charset="-122"/>
                <a:sym typeface="Arial" panose="020B0604020202020204" pitchFamily="34" charset="0"/>
              </a:rPr>
              <a:t>三、沙水案例分享</a:t>
            </a:r>
            <a:endParaRPr lang="zh-CN" altLang="en-US" sz="4800" b="1" kern="0" noProof="0" dirty="0" smtClean="0">
              <a:ln>
                <a:noFill/>
              </a:ln>
              <a:solidFill>
                <a:srgbClr val="2C6FB8"/>
              </a:solidFill>
              <a:effectLst/>
              <a:uLnTx/>
              <a:uFillTx/>
              <a:latin typeface="汉仪中简黑简" panose="00020600040101010101" charset="-122"/>
              <a:ea typeface="汉仪中简黑简" panose="00020600040101010101" charset="-122"/>
              <a:cs typeface="微软雅黑" panose="020B0503020204020204" charset="-122"/>
              <a:sym typeface="Arial" panose="020B0604020202020204" pitchFamily="34" charset="0"/>
            </a:endParaRPr>
          </a:p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2C6FB8"/>
              </a:solidFill>
              <a:effectLst/>
              <a:uLnTx/>
              <a:uFillTx/>
              <a:latin typeface="汉仪中简黑简" panose="00020600040101010101" charset="-122"/>
              <a:ea typeface="汉仪中简黑简" panose="00020600040101010101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QQ图片2022080423093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/>
          <a:srcRect t="58028" r="62313"/>
          <a:stretch>
            <a:fillRect/>
          </a:stretch>
        </p:blipFill>
        <p:spPr>
          <a:xfrm rot="10800000" flipH="1">
            <a:off x="0" y="0"/>
            <a:ext cx="3014980" cy="1889125"/>
          </a:xfrm>
          <a:prstGeom prst="rect">
            <a:avLst/>
          </a:prstGeom>
        </p:spPr>
      </p:pic>
      <p:pic>
        <p:nvPicPr>
          <p:cNvPr id="2" name="图片 1" descr="QQ图片2022080423093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/>
          <a:srcRect t="58028" r="62313"/>
          <a:stretch>
            <a:fillRect/>
          </a:stretch>
        </p:blipFill>
        <p:spPr>
          <a:xfrm flipH="1">
            <a:off x="9868535" y="5402580"/>
            <a:ext cx="2323465" cy="1455420"/>
          </a:xfrm>
          <a:prstGeom prst="rect">
            <a:avLst/>
          </a:prstGeom>
        </p:spPr>
      </p:pic>
      <p:pic>
        <p:nvPicPr>
          <p:cNvPr id="5123" name="图片 213" descr="907650D9A87C51075190452EBAE1DC11"/>
          <p:cNvPicPr>
            <a:picLocks noChangeAspect="1" noChangeArrowheads="1"/>
          </p:cNvPicPr>
          <p:nvPr/>
        </p:nvPicPr>
        <p:blipFill>
          <a:blip r:embed="rId5" cstate="print"/>
          <a:srcRect r="18843" b="7797"/>
          <a:stretch>
            <a:fillRect/>
          </a:stretch>
        </p:blipFill>
        <p:spPr bwMode="auto">
          <a:xfrm>
            <a:off x="534670" y="2270125"/>
            <a:ext cx="3201035" cy="2620645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图片 175" descr="E69B8CA303B586B2A5BD0DC8F4E2228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22920" y="2243455"/>
            <a:ext cx="3382645" cy="2546985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文本框2"/>
          <p:cNvSpPr/>
          <p:nvPr/>
        </p:nvSpPr>
        <p:spPr>
          <a:xfrm>
            <a:off x="1588770" y="1350010"/>
            <a:ext cx="814387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b="1" dirty="0" smtClean="0">
                <a:latin typeface="+mn-ea"/>
              </a:rPr>
              <a:t>首次运水：</a:t>
            </a:r>
            <a:r>
              <a:rPr lang="zh-CN" altLang="zh-CN" sz="2000" dirty="0" smtClean="0">
                <a:latin typeface="+mn-ea"/>
              </a:rPr>
              <a:t>有的幼儿用小推车运水、有的用水桶拎水，水倒下去后，</a:t>
            </a:r>
            <a:r>
              <a:rPr lang="zh-CN" altLang="en-US" sz="2000" dirty="0" smtClean="0">
                <a:latin typeface="+mn-ea"/>
              </a:rPr>
              <a:t>有幼儿</a:t>
            </a:r>
            <a:r>
              <a:rPr lang="zh-CN" altLang="zh-CN" sz="2000" dirty="0" smtClean="0">
                <a:latin typeface="+mn-ea"/>
              </a:rPr>
              <a:t>发现：水怎么这么少？（水不见了！）水去哪儿了呢？孩子们不解。</a:t>
            </a:r>
            <a:endParaRPr lang="zh-CN" altLang="zh-CN" sz="2000" dirty="0">
              <a:latin typeface="+mn-ea"/>
            </a:endParaRPr>
          </a:p>
        </p:txBody>
      </p:sp>
      <p:pic>
        <p:nvPicPr>
          <p:cNvPr id="5125" name="图片 153" descr="CD45837B0AA7095F6BB68ECB0F15369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49420" y="2270125"/>
            <a:ext cx="3360000" cy="25200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7" name="文本框 26"/>
          <p:cNvSpPr txBox="1"/>
          <p:nvPr>
            <p:custDataLst>
              <p:tags r:id="rId8"/>
            </p:custDataLst>
          </p:nvPr>
        </p:nvSpPr>
        <p:spPr>
          <a:xfrm>
            <a:off x="2436813" y="478155"/>
            <a:ext cx="384810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2C6FB8"/>
                </a:solidFill>
                <a:effectLst/>
                <a:uLnTx/>
                <a:uFillTx/>
                <a:latin typeface="汉仪中简黑简" panose="00020600040101010101" charset="-122"/>
                <a:ea typeface="汉仪中简黑简" panose="00020600040101010101" charset="-122"/>
                <a:cs typeface="宋体" panose="02010600030101010101" pitchFamily="2" charset="-122"/>
                <a:sym typeface="Calibri" panose="020F0502020204030204" charset="0"/>
              </a:rPr>
              <a:t>案例：我们的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2C6FB8"/>
                </a:solidFill>
                <a:effectLst/>
                <a:uLnTx/>
                <a:uFillTx/>
                <a:latin typeface="汉仪中简黑简" panose="00020600040101010101" charset="-122"/>
                <a:ea typeface="汉仪中简黑简" panose="00020600040101010101" charset="-122"/>
                <a:cs typeface="宋体" panose="02010600030101010101" pitchFamily="2" charset="-122"/>
                <a:sym typeface="Calibri" panose="020F0502020204030204" charset="0"/>
              </a:rPr>
              <a:t>“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2C6FB8"/>
                </a:solidFill>
                <a:effectLst/>
                <a:uLnTx/>
                <a:uFillTx/>
                <a:latin typeface="汉仪中简黑简" panose="00020600040101010101" charset="-122"/>
                <a:ea typeface="汉仪中简黑简" panose="00020600040101010101" charset="-122"/>
                <a:cs typeface="宋体" panose="02010600030101010101" pitchFamily="2" charset="-122"/>
                <a:sym typeface="Calibri" panose="020F0502020204030204" charset="0"/>
              </a:rPr>
              <a:t>泳池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2C6FB8"/>
                </a:solidFill>
                <a:effectLst/>
                <a:uLnTx/>
                <a:uFillTx/>
                <a:latin typeface="汉仪中简黑简" panose="00020600040101010101" charset="-122"/>
                <a:ea typeface="汉仪中简黑简" panose="00020600040101010101" charset="-122"/>
                <a:cs typeface="宋体" panose="02010600030101010101" pitchFamily="2" charset="-122"/>
                <a:sym typeface="Calibri" panose="020F0502020204030204" charset="0"/>
              </a:rPr>
              <a:t>”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2C6FB8"/>
                </a:solidFill>
                <a:effectLst/>
                <a:uLnTx/>
                <a:uFillTx/>
                <a:latin typeface="汉仪中简黑简" panose="00020600040101010101" charset="-122"/>
                <a:ea typeface="汉仪中简黑简" panose="00020600040101010101" charset="-122"/>
                <a:cs typeface="宋体" panose="02010600030101010101" pitchFamily="2" charset="-122"/>
                <a:sym typeface="Calibri" panose="020F0502020204030204" charset="0"/>
              </a:rPr>
              <a:t>工程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2C6FB8"/>
              </a:solidFill>
              <a:effectLst/>
              <a:uLnTx/>
              <a:uFillTx/>
              <a:latin typeface="汉仪中简黑简" panose="00020600040101010101" charset="-122"/>
              <a:ea typeface="汉仪中简黑简" panose="00020600040101010101" charset="-122"/>
              <a:cs typeface="宋体" panose="02010600030101010101" pitchFamily="2" charset="-122"/>
              <a:sym typeface="Calibri" panose="020F050202020403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QQ图片2022080423093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/>
          <a:srcRect t="58028" r="62313"/>
          <a:stretch>
            <a:fillRect/>
          </a:stretch>
        </p:blipFill>
        <p:spPr>
          <a:xfrm rot="10800000" flipH="1">
            <a:off x="0" y="0"/>
            <a:ext cx="3014980" cy="1889125"/>
          </a:xfrm>
          <a:prstGeom prst="rect">
            <a:avLst/>
          </a:prstGeom>
        </p:spPr>
      </p:pic>
      <p:pic>
        <p:nvPicPr>
          <p:cNvPr id="2" name="图片 1" descr="QQ图片2022080423093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/>
          <a:srcRect t="58028" r="62313"/>
          <a:stretch>
            <a:fillRect/>
          </a:stretch>
        </p:blipFill>
        <p:spPr>
          <a:xfrm flipH="1">
            <a:off x="9868535" y="5402580"/>
            <a:ext cx="2323465" cy="1455420"/>
          </a:xfrm>
          <a:prstGeom prst="rect">
            <a:avLst/>
          </a:prstGeom>
        </p:spPr>
      </p:pic>
      <p:pic>
        <p:nvPicPr>
          <p:cNvPr id="10" name="图片 145" descr="6378E300E1C4F5A70D5DA61E170ECCB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1999" y="3860800"/>
            <a:ext cx="3360000" cy="25200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6" name="图片 149" descr="IMG_25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82699" y="1041400"/>
            <a:ext cx="3354324" cy="25200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文本框2"/>
          <p:cNvSpPr/>
          <p:nvPr/>
        </p:nvSpPr>
        <p:spPr>
          <a:xfrm>
            <a:off x="5305425" y="853440"/>
            <a:ext cx="5615305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b="1" dirty="0" smtClean="0"/>
              <a:t>户外区域分享，思考：“泳池”里的水去哪里了？</a:t>
            </a:r>
            <a:endParaRPr lang="zh-CN" altLang="zh-CN" b="1" dirty="0" smtClean="0"/>
          </a:p>
          <a:p>
            <a:r>
              <a:rPr lang="zh-CN" altLang="zh-CN" dirty="0" smtClean="0"/>
              <a:t>幼：被沙子吸干了。</a:t>
            </a:r>
            <a:endParaRPr lang="zh-CN" altLang="zh-CN" dirty="0" smtClean="0"/>
          </a:p>
          <a:p>
            <a:r>
              <a:rPr lang="zh-CN" altLang="zh-CN" dirty="0" smtClean="0"/>
              <a:t>幼：晒干了。</a:t>
            </a:r>
            <a:endParaRPr lang="zh-CN" altLang="zh-CN" dirty="0" smtClean="0"/>
          </a:p>
          <a:p>
            <a:r>
              <a:rPr lang="zh-CN" altLang="zh-CN" dirty="0" smtClean="0"/>
              <a:t>幼：沙子被水冲下去，沙子就变潮了，所以水没了。 </a:t>
            </a:r>
            <a:endParaRPr lang="zh-CN" altLang="zh-CN" dirty="0" smtClean="0"/>
          </a:p>
          <a:p>
            <a:r>
              <a:rPr lang="zh-CN" altLang="zh-CN" b="1" dirty="0" smtClean="0"/>
              <a:t>追问：有什么好办法可以让“泳池”储水？</a:t>
            </a:r>
            <a:endParaRPr lang="zh-CN" altLang="zh-CN" b="1" dirty="0" smtClean="0"/>
          </a:p>
          <a:p>
            <a:r>
              <a:rPr lang="zh-CN" altLang="zh-CN" dirty="0" smtClean="0"/>
              <a:t>幼：放一些硬硬的东西压住沙子，就不会滑下来了。</a:t>
            </a:r>
            <a:endParaRPr lang="zh-CN" altLang="zh-CN" dirty="0" smtClean="0"/>
          </a:p>
          <a:p>
            <a:r>
              <a:rPr lang="zh-CN" altLang="zh-CN" dirty="0" smtClean="0"/>
              <a:t>幼：砖、石头都是硬硬的。</a:t>
            </a:r>
            <a:endParaRPr lang="zh-CN" altLang="zh-CN" dirty="0" smtClean="0"/>
          </a:p>
          <a:p>
            <a:r>
              <a:rPr lang="zh-CN" altLang="zh-CN" dirty="0" smtClean="0"/>
              <a:t>幼：用农家小屋的砖头把周围围一圈。</a:t>
            </a:r>
            <a:endParaRPr lang="zh-CN" altLang="zh-CN" dirty="0" smtClean="0"/>
          </a:p>
          <a:p>
            <a:r>
              <a:rPr lang="zh-CN" altLang="zh-CN" dirty="0" smtClean="0"/>
              <a:t>幼：用纸或袋子把里面铺一下，盖住沙子。</a:t>
            </a:r>
            <a:endParaRPr lang="zh-CN" altLang="zh-CN" dirty="0" smtClean="0"/>
          </a:p>
          <a:p>
            <a:r>
              <a:rPr lang="zh-CN" altLang="zh-CN" dirty="0" smtClean="0"/>
              <a:t>质疑：纸不好，纸会湿的，水一冲就烂了。</a:t>
            </a:r>
            <a:endParaRPr lang="zh-CN" altLang="zh-CN" dirty="0" smtClean="0"/>
          </a:p>
          <a:p>
            <a:r>
              <a:rPr lang="zh-CN" altLang="zh-CN" dirty="0" smtClean="0"/>
              <a:t>幼：木头积木也可以围住的，沙子就不会冲下来了……</a:t>
            </a:r>
            <a:endParaRPr lang="zh-CN" altLang="zh-CN" dirty="0"/>
          </a:p>
        </p:txBody>
      </p:sp>
      <p:sp>
        <p:nvSpPr>
          <p:cNvPr id="13" name="文本框2"/>
          <p:cNvSpPr/>
          <p:nvPr/>
        </p:nvSpPr>
        <p:spPr>
          <a:xfrm>
            <a:off x="5016500" y="4379655"/>
            <a:ext cx="5715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b="1" dirty="0" smtClean="0">
                <a:latin typeface="+mn-ea"/>
              </a:rPr>
              <a:t>我们的思考：</a:t>
            </a:r>
            <a:r>
              <a:rPr lang="zh-CN" altLang="zh-CN" dirty="0" smtClean="0"/>
              <a:t>教师在对幼儿沙水游戏进行观察时，关注到了幼儿沙、水等材料特性的了解与掌握情况。能基于问题及时进行游戏后的分享交流，</a:t>
            </a:r>
            <a:r>
              <a:rPr lang="zh-CN" altLang="en-US" dirty="0" smtClean="0"/>
              <a:t>通过幼幼互动</a:t>
            </a:r>
            <a:r>
              <a:rPr lang="zh-CN" altLang="zh-CN" dirty="0" smtClean="0">
                <a:latin typeface="+mn-ea"/>
              </a:rPr>
              <a:t>解答了问题：（</a:t>
            </a:r>
            <a:r>
              <a:rPr lang="en-US" altLang="zh-CN" dirty="0" smtClean="0">
                <a:latin typeface="+mn-ea"/>
              </a:rPr>
              <a:t>1</a:t>
            </a:r>
            <a:r>
              <a:rPr lang="zh-CN" altLang="zh-CN" dirty="0" smtClean="0">
                <a:latin typeface="+mn-ea"/>
              </a:rPr>
              <a:t>）沙会吸水</a:t>
            </a:r>
            <a:r>
              <a:rPr lang="zh-CN" altLang="en-US" dirty="0" smtClean="0">
                <a:latin typeface="+mn-ea"/>
              </a:rPr>
              <a:t>；</a:t>
            </a:r>
            <a:r>
              <a:rPr lang="zh-CN" altLang="zh-CN" dirty="0" smtClean="0">
                <a:latin typeface="+mn-ea"/>
              </a:rPr>
              <a:t>（</a:t>
            </a:r>
            <a:r>
              <a:rPr lang="en-US" altLang="zh-CN" dirty="0" smtClean="0">
                <a:latin typeface="+mn-ea"/>
              </a:rPr>
              <a:t>2</a:t>
            </a:r>
            <a:r>
              <a:rPr lang="zh-CN" altLang="zh-CN" dirty="0" smtClean="0">
                <a:latin typeface="+mn-ea"/>
              </a:rPr>
              <a:t>）倒水时沙会下滑。于是，共同思考商讨解决办法：需加固防止沙下滑；</a:t>
            </a:r>
            <a:r>
              <a:rPr lang="zh-CN" altLang="en-US" dirty="0" smtClean="0">
                <a:latin typeface="+mn-ea"/>
              </a:rPr>
              <a:t>商讨需要材料，最后</a:t>
            </a:r>
            <a:r>
              <a:rPr lang="zh-CN" altLang="zh-CN" dirty="0" smtClean="0">
                <a:latin typeface="+mn-ea"/>
              </a:rPr>
              <a:t>确定加固材料</a:t>
            </a:r>
            <a:r>
              <a:rPr lang="zh-CN" altLang="en-US" dirty="0" smtClean="0">
                <a:latin typeface="+mn-ea"/>
              </a:rPr>
              <a:t>。</a:t>
            </a:r>
            <a:endParaRPr lang="zh-CN" altLang="zh-CN" dirty="0">
              <a:latin typeface="+mn-ea"/>
            </a:endParaRPr>
          </a:p>
        </p:txBody>
      </p:sp>
      <p:sp>
        <p:nvSpPr>
          <p:cNvPr id="27" name="文本框 26"/>
          <p:cNvSpPr txBox="1"/>
          <p:nvPr>
            <p:custDataLst>
              <p:tags r:id="rId7"/>
            </p:custDataLst>
          </p:nvPr>
        </p:nvSpPr>
        <p:spPr>
          <a:xfrm>
            <a:off x="2436813" y="193675"/>
            <a:ext cx="384810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2C6FB8"/>
                </a:solidFill>
                <a:effectLst/>
                <a:uLnTx/>
                <a:uFillTx/>
                <a:latin typeface="汉仪中简黑简" panose="00020600040101010101" charset="-122"/>
                <a:ea typeface="汉仪中简黑简" panose="00020600040101010101" charset="-122"/>
                <a:cs typeface="宋体" panose="02010600030101010101" pitchFamily="2" charset="-122"/>
                <a:sym typeface="Calibri" panose="020F0502020204030204" charset="0"/>
              </a:rPr>
              <a:t>案例：我们的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2C6FB8"/>
                </a:solidFill>
                <a:effectLst/>
                <a:uLnTx/>
                <a:uFillTx/>
                <a:latin typeface="汉仪中简黑简" panose="00020600040101010101" charset="-122"/>
                <a:ea typeface="汉仪中简黑简" panose="00020600040101010101" charset="-122"/>
                <a:cs typeface="宋体" panose="02010600030101010101" pitchFamily="2" charset="-122"/>
                <a:sym typeface="Calibri" panose="020F0502020204030204" charset="0"/>
              </a:rPr>
              <a:t>“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2C6FB8"/>
                </a:solidFill>
                <a:effectLst/>
                <a:uLnTx/>
                <a:uFillTx/>
                <a:latin typeface="汉仪中简黑简" panose="00020600040101010101" charset="-122"/>
                <a:ea typeface="汉仪中简黑简" panose="00020600040101010101" charset="-122"/>
                <a:cs typeface="宋体" panose="02010600030101010101" pitchFamily="2" charset="-122"/>
                <a:sym typeface="Calibri" panose="020F0502020204030204" charset="0"/>
              </a:rPr>
              <a:t>泳池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2C6FB8"/>
                </a:solidFill>
                <a:effectLst/>
                <a:uLnTx/>
                <a:uFillTx/>
                <a:latin typeface="汉仪中简黑简" panose="00020600040101010101" charset="-122"/>
                <a:ea typeface="汉仪中简黑简" panose="00020600040101010101" charset="-122"/>
                <a:cs typeface="宋体" panose="02010600030101010101" pitchFamily="2" charset="-122"/>
                <a:sym typeface="Calibri" panose="020F0502020204030204" charset="0"/>
              </a:rPr>
              <a:t>”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2C6FB8"/>
                </a:solidFill>
                <a:effectLst/>
                <a:uLnTx/>
                <a:uFillTx/>
                <a:latin typeface="汉仪中简黑简" panose="00020600040101010101" charset="-122"/>
                <a:ea typeface="汉仪中简黑简" panose="00020600040101010101" charset="-122"/>
                <a:cs typeface="宋体" panose="02010600030101010101" pitchFamily="2" charset="-122"/>
                <a:sym typeface="Calibri" panose="020F0502020204030204" charset="0"/>
              </a:rPr>
              <a:t>工程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2C6FB8"/>
              </a:solidFill>
              <a:effectLst/>
              <a:uLnTx/>
              <a:uFillTx/>
              <a:latin typeface="汉仪中简黑简" panose="00020600040101010101" charset="-122"/>
              <a:ea typeface="汉仪中简黑简" panose="00020600040101010101" charset="-122"/>
              <a:cs typeface="宋体" panose="02010600030101010101" pitchFamily="2" charset="-122"/>
              <a:sym typeface="Calibri" panose="020F050202020403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3" grpId="0"/>
      <p:bldP spid="13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QQ图片2022080423093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/>
          <a:srcRect t="58028" r="62313"/>
          <a:stretch>
            <a:fillRect/>
          </a:stretch>
        </p:blipFill>
        <p:spPr>
          <a:xfrm rot="10800000" flipH="1">
            <a:off x="0" y="0"/>
            <a:ext cx="3014980" cy="1889125"/>
          </a:xfrm>
          <a:prstGeom prst="rect">
            <a:avLst/>
          </a:prstGeom>
        </p:spPr>
      </p:pic>
      <p:pic>
        <p:nvPicPr>
          <p:cNvPr id="2" name="图片 1" descr="QQ图片2022080423093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/>
          <a:srcRect t="58028" r="62313"/>
          <a:stretch>
            <a:fillRect/>
          </a:stretch>
        </p:blipFill>
        <p:spPr>
          <a:xfrm flipH="1">
            <a:off x="9868535" y="5402580"/>
            <a:ext cx="2323465" cy="1455420"/>
          </a:xfrm>
          <a:prstGeom prst="rect">
            <a:avLst/>
          </a:prstGeom>
        </p:spPr>
      </p:pic>
      <p:pic>
        <p:nvPicPr>
          <p:cNvPr id="7170" name="图片 167" descr="E008A15B51A9E5F3E9F64D8F7FFF83AC"/>
          <p:cNvPicPr>
            <a:picLocks noChangeAspect="1" noChangeArrowheads="1"/>
          </p:cNvPicPr>
          <p:nvPr/>
        </p:nvPicPr>
        <p:blipFill>
          <a:blip r:embed="rId5" cstate="print">
            <a:lum bright="6000"/>
          </a:blip>
          <a:srcRect/>
          <a:stretch>
            <a:fillRect/>
          </a:stretch>
        </p:blipFill>
        <p:spPr bwMode="auto">
          <a:xfrm>
            <a:off x="254000" y="1650999"/>
            <a:ext cx="2635628" cy="19800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图片 168" descr="7E8F4666990DBBBD1B9280DD599295A8"/>
          <p:cNvPicPr>
            <a:picLocks noChangeAspect="1" noChangeArrowheads="1"/>
          </p:cNvPicPr>
          <p:nvPr/>
        </p:nvPicPr>
        <p:blipFill>
          <a:blip r:embed="rId6" cstate="print">
            <a:lum bright="6000"/>
          </a:blip>
          <a:srcRect/>
          <a:stretch>
            <a:fillRect/>
          </a:stretch>
        </p:blipFill>
        <p:spPr bwMode="auto">
          <a:xfrm>
            <a:off x="3060700" y="1803399"/>
            <a:ext cx="2644429" cy="19800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2" name="图片 169" descr="98DE31FC1031C8AD7C9812A33AC028BD"/>
          <p:cNvPicPr>
            <a:picLocks noChangeAspect="1" noChangeArrowheads="1"/>
          </p:cNvPicPr>
          <p:nvPr/>
        </p:nvPicPr>
        <p:blipFill>
          <a:blip r:embed="rId7" cstate="print">
            <a:lum bright="6000"/>
          </a:blip>
          <a:srcRect/>
          <a:stretch>
            <a:fillRect/>
          </a:stretch>
        </p:blipFill>
        <p:spPr bwMode="auto">
          <a:xfrm>
            <a:off x="304800" y="3759199"/>
            <a:ext cx="2644429" cy="19800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文本框2"/>
          <p:cNvSpPr/>
          <p:nvPr/>
        </p:nvSpPr>
        <p:spPr>
          <a:xfrm>
            <a:off x="3012440" y="3984624"/>
            <a:ext cx="3972560" cy="181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b="1" dirty="0" smtClean="0">
                <a:latin typeface="+mn-ea"/>
                <a:cs typeface="+mn-ea"/>
              </a:rPr>
              <a:t>实践中幼儿的再思考与调整：</a:t>
            </a:r>
            <a:endParaRPr lang="zh-CN" altLang="zh-CN" sz="1600" b="1" dirty="0" smtClean="0">
              <a:latin typeface="+mn-ea"/>
              <a:cs typeface="+mn-ea"/>
            </a:endParaRPr>
          </a:p>
          <a:p>
            <a:pPr lvl="0"/>
            <a:r>
              <a:rPr lang="en-US" altLang="zh-CN" sz="1600" dirty="0" smtClean="0">
                <a:latin typeface="+mn-ea"/>
                <a:cs typeface="+mn-ea"/>
              </a:rPr>
              <a:t>1.</a:t>
            </a:r>
            <a:r>
              <a:rPr lang="zh-CN" altLang="zh-CN" sz="1600" dirty="0" smtClean="0">
                <a:latin typeface="+mn-ea"/>
                <a:cs typeface="+mn-ea"/>
              </a:rPr>
              <a:t>泳池太小，大家都进去，站不下，踩到沙都滑下来了（分工：一个幼儿在里面铺，其余搬）。</a:t>
            </a:r>
            <a:endParaRPr lang="zh-CN" altLang="zh-CN" sz="1600" dirty="0" smtClean="0">
              <a:latin typeface="+mn-ea"/>
              <a:cs typeface="+mn-ea"/>
            </a:endParaRPr>
          </a:p>
          <a:p>
            <a:pPr lvl="0"/>
            <a:r>
              <a:rPr lang="en-US" altLang="zh-CN" sz="1600" dirty="0" smtClean="0">
                <a:latin typeface="+mn-ea"/>
                <a:cs typeface="+mn-ea"/>
              </a:rPr>
              <a:t>2.</a:t>
            </a:r>
            <a:r>
              <a:rPr lang="zh-CN" altLang="zh-CN" sz="1600" dirty="0" smtClean="0">
                <a:latin typeface="+mn-ea"/>
                <a:cs typeface="+mn-ea"/>
              </a:rPr>
              <a:t>湿沙填补更牢固，瓦匠经验的运用。</a:t>
            </a:r>
            <a:endParaRPr lang="zh-CN" altLang="zh-CN" sz="1600" dirty="0" smtClean="0">
              <a:latin typeface="+mn-ea"/>
              <a:cs typeface="+mn-ea"/>
            </a:endParaRPr>
          </a:p>
          <a:p>
            <a:pPr lvl="0"/>
            <a:r>
              <a:rPr lang="en-US" altLang="zh-CN" sz="1600" dirty="0" smtClean="0">
                <a:latin typeface="+mn-ea"/>
                <a:cs typeface="+mn-ea"/>
              </a:rPr>
              <a:t>3.</a:t>
            </a:r>
            <a:r>
              <a:rPr lang="zh-CN" altLang="zh-CN" sz="1600" dirty="0" smtClean="0">
                <a:latin typeface="+mn-ea"/>
                <a:cs typeface="+mn-ea"/>
              </a:rPr>
              <a:t>木头要一个一个的紧密排列，有空隙的可以把积木竖过来或用小的方形积木填补。</a:t>
            </a:r>
            <a:endParaRPr lang="zh-CN" altLang="zh-CN" sz="1600" dirty="0">
              <a:latin typeface="+mn-ea"/>
              <a:cs typeface="+mn-ea"/>
            </a:endParaRPr>
          </a:p>
        </p:txBody>
      </p:sp>
      <p:pic>
        <p:nvPicPr>
          <p:cNvPr id="7173" name="图片 211" descr="96368833DEFF69CC967F0D4C7E1F19F7"/>
          <p:cNvPicPr>
            <a:picLocks noChangeAspect="1" noChangeArrowheads="1"/>
          </p:cNvPicPr>
          <p:nvPr/>
        </p:nvPicPr>
        <p:blipFill>
          <a:blip r:embed="rId8" cstate="print">
            <a:lum bright="6000"/>
          </a:blip>
          <a:srcRect/>
          <a:stretch>
            <a:fillRect/>
          </a:stretch>
        </p:blipFill>
        <p:spPr bwMode="auto">
          <a:xfrm>
            <a:off x="6692899" y="190500"/>
            <a:ext cx="2874462" cy="21600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7" name="文本框2"/>
          <p:cNvSpPr/>
          <p:nvPr/>
        </p:nvSpPr>
        <p:spPr>
          <a:xfrm>
            <a:off x="9715501" y="730885"/>
            <a:ext cx="1396999" cy="891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/>
              <a:t>再次运水，</a:t>
            </a:r>
            <a:r>
              <a:rPr lang="zh-CN" altLang="en-US" sz="1600" dirty="0" smtClean="0"/>
              <a:t>孩子们发现</a:t>
            </a:r>
            <a:r>
              <a:rPr lang="en-US" altLang="zh-CN" sz="1600" dirty="0" smtClean="0"/>
              <a:t>“</a:t>
            </a:r>
            <a:r>
              <a:rPr lang="zh-CN" altLang="en-US" sz="1600" dirty="0" smtClean="0"/>
              <a:t>泳池</a:t>
            </a:r>
            <a:r>
              <a:rPr lang="en-US" altLang="zh-CN" sz="1600" dirty="0" smtClean="0"/>
              <a:t>”</a:t>
            </a:r>
            <a:r>
              <a:rPr lang="zh-CN" altLang="en-US" sz="1600" dirty="0" smtClean="0"/>
              <a:t>里有水。</a:t>
            </a:r>
            <a:endParaRPr lang="zh-CN" altLang="zh-CN" sz="1600" dirty="0"/>
          </a:p>
        </p:txBody>
      </p:sp>
      <p:pic>
        <p:nvPicPr>
          <p:cNvPr id="28" name="图片 105" descr="IMG_20180612_082107"/>
          <p:cNvPicPr>
            <a:picLocks noChangeAspect="1" noChangeArrowheads="1"/>
          </p:cNvPicPr>
          <p:nvPr/>
        </p:nvPicPr>
        <p:blipFill>
          <a:blip r:embed="rId9" cstate="print">
            <a:lum bright="6000"/>
          </a:blip>
          <a:srcRect t="39346"/>
          <a:stretch>
            <a:fillRect/>
          </a:stretch>
        </p:blipFill>
        <p:spPr bwMode="auto">
          <a:xfrm>
            <a:off x="7861300" y="2690495"/>
            <a:ext cx="3479800" cy="158369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" name="图片 162" descr="IMG_256"/>
          <p:cNvPicPr>
            <a:picLocks noChangeAspect="1" noChangeArrowheads="1"/>
          </p:cNvPicPr>
          <p:nvPr/>
        </p:nvPicPr>
        <p:blipFill>
          <a:blip r:embed="rId10" cstate="print">
            <a:lum bright="6000"/>
          </a:blip>
          <a:srcRect/>
          <a:stretch>
            <a:fillRect/>
          </a:stretch>
        </p:blipFill>
        <p:spPr bwMode="auto">
          <a:xfrm>
            <a:off x="9550400" y="4305300"/>
            <a:ext cx="2403798" cy="18000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" name="矩形 29"/>
          <p:cNvSpPr/>
          <p:nvPr/>
        </p:nvSpPr>
        <p:spPr>
          <a:xfrm>
            <a:off x="7480300" y="4338935"/>
            <a:ext cx="20828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b="1" dirty="0" smtClean="0"/>
              <a:t>提供支持：</a:t>
            </a:r>
            <a:endParaRPr lang="zh-CN" altLang="zh-CN" sz="1600" dirty="0" smtClean="0"/>
          </a:p>
          <a:p>
            <a:r>
              <a:rPr lang="zh-CN" altLang="en-US" sz="1600" dirty="0" smtClean="0"/>
              <a:t>关注到</a:t>
            </a:r>
            <a:r>
              <a:rPr lang="zh-CN" altLang="zh-CN" sz="1600" dirty="0" smtClean="0"/>
              <a:t>幼儿的需求，</a:t>
            </a:r>
            <a:r>
              <a:rPr lang="zh-CN" altLang="en-US" sz="1600" dirty="0" smtClean="0"/>
              <a:t>我们</a:t>
            </a:r>
            <a:r>
              <a:rPr lang="zh-CN" altLang="zh-CN" sz="1600" dirty="0" smtClean="0"/>
              <a:t>提供了长、短不同的剖面直管</a:t>
            </a:r>
            <a:r>
              <a:rPr lang="zh-CN" altLang="en-US" sz="1600" dirty="0" smtClean="0"/>
              <a:t>支持孩子的游戏。</a:t>
            </a:r>
            <a:endParaRPr lang="zh-CN" altLang="zh-CN" sz="1600" dirty="0"/>
          </a:p>
        </p:txBody>
      </p:sp>
      <p:sp>
        <p:nvSpPr>
          <p:cNvPr id="31" name="文本框2"/>
          <p:cNvSpPr/>
          <p:nvPr/>
        </p:nvSpPr>
        <p:spPr>
          <a:xfrm>
            <a:off x="7861300" y="6090285"/>
            <a:ext cx="20701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 smtClean="0"/>
              <a:t>问题：水都漏掉了？水也不会拐弯？</a:t>
            </a:r>
            <a:endParaRPr lang="zh-CN" altLang="zh-CN" sz="1600" dirty="0"/>
          </a:p>
        </p:txBody>
      </p:sp>
      <p:sp>
        <p:nvSpPr>
          <p:cNvPr id="3" name="文本框 2"/>
          <p:cNvSpPr txBox="1"/>
          <p:nvPr>
            <p:custDataLst>
              <p:tags r:id="rId11"/>
            </p:custDataLst>
          </p:nvPr>
        </p:nvSpPr>
        <p:spPr>
          <a:xfrm>
            <a:off x="2133283" y="478155"/>
            <a:ext cx="384810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2C6FB8"/>
                </a:solidFill>
                <a:effectLst/>
                <a:uLnTx/>
                <a:uFillTx/>
                <a:latin typeface="汉仪中简黑简" panose="00020600040101010101" charset="-122"/>
                <a:ea typeface="汉仪中简黑简" panose="00020600040101010101" charset="-122"/>
                <a:cs typeface="宋体" panose="02010600030101010101" pitchFamily="2" charset="-122"/>
                <a:sym typeface="Calibri" panose="020F0502020204030204" charset="0"/>
              </a:rPr>
              <a:t>案例：我们的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2C6FB8"/>
                </a:solidFill>
                <a:effectLst/>
                <a:uLnTx/>
                <a:uFillTx/>
                <a:latin typeface="汉仪中简黑简" panose="00020600040101010101" charset="-122"/>
                <a:ea typeface="汉仪中简黑简" panose="00020600040101010101" charset="-122"/>
                <a:cs typeface="宋体" panose="02010600030101010101" pitchFamily="2" charset="-122"/>
                <a:sym typeface="Calibri" panose="020F0502020204030204" charset="0"/>
              </a:rPr>
              <a:t>“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2C6FB8"/>
                </a:solidFill>
                <a:effectLst/>
                <a:uLnTx/>
                <a:uFillTx/>
                <a:latin typeface="汉仪中简黑简" panose="00020600040101010101" charset="-122"/>
                <a:ea typeface="汉仪中简黑简" panose="00020600040101010101" charset="-122"/>
                <a:cs typeface="宋体" panose="02010600030101010101" pitchFamily="2" charset="-122"/>
                <a:sym typeface="Calibri" panose="020F0502020204030204" charset="0"/>
              </a:rPr>
              <a:t>泳池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2C6FB8"/>
                </a:solidFill>
                <a:effectLst/>
                <a:uLnTx/>
                <a:uFillTx/>
                <a:latin typeface="汉仪中简黑简" panose="00020600040101010101" charset="-122"/>
                <a:ea typeface="汉仪中简黑简" panose="00020600040101010101" charset="-122"/>
                <a:cs typeface="宋体" panose="02010600030101010101" pitchFamily="2" charset="-122"/>
                <a:sym typeface="Calibri" panose="020F0502020204030204" charset="0"/>
              </a:rPr>
              <a:t>”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2C6FB8"/>
                </a:solidFill>
                <a:effectLst/>
                <a:uLnTx/>
                <a:uFillTx/>
                <a:latin typeface="汉仪中简黑简" panose="00020600040101010101" charset="-122"/>
                <a:ea typeface="汉仪中简黑简" panose="00020600040101010101" charset="-122"/>
                <a:cs typeface="宋体" panose="02010600030101010101" pitchFamily="2" charset="-122"/>
                <a:sym typeface="Calibri" panose="020F0502020204030204" charset="0"/>
              </a:rPr>
              <a:t>工程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2C6FB8"/>
              </a:solidFill>
              <a:effectLst/>
              <a:uLnTx/>
              <a:uFillTx/>
              <a:latin typeface="汉仪中简黑简" panose="00020600040101010101" charset="-122"/>
              <a:ea typeface="汉仪中简黑简" panose="00020600040101010101" charset="-122"/>
              <a:cs typeface="宋体" panose="02010600030101010101" pitchFamily="2" charset="-122"/>
              <a:sym typeface="Calibri" panose="020F050202020403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5" grpId="1"/>
      <p:bldP spid="27" grpId="0"/>
      <p:bldP spid="27" grpId="1"/>
      <p:bldP spid="30" grpId="0"/>
      <p:bldP spid="30" grpId="1"/>
      <p:bldP spid="31" grpId="0"/>
      <p:bldP spid="31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QQ图片2022080423093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/>
          <a:srcRect t="58028" r="62313"/>
          <a:stretch>
            <a:fillRect/>
          </a:stretch>
        </p:blipFill>
        <p:spPr>
          <a:xfrm rot="10800000" flipH="1">
            <a:off x="0" y="0"/>
            <a:ext cx="3014980" cy="1889125"/>
          </a:xfrm>
          <a:prstGeom prst="rect">
            <a:avLst/>
          </a:prstGeom>
        </p:spPr>
      </p:pic>
      <p:pic>
        <p:nvPicPr>
          <p:cNvPr id="2" name="图片 1" descr="QQ图片2022080423093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/>
          <a:srcRect t="58028" r="62313"/>
          <a:stretch>
            <a:fillRect/>
          </a:stretch>
        </p:blipFill>
        <p:spPr>
          <a:xfrm flipH="1">
            <a:off x="9868535" y="5402580"/>
            <a:ext cx="2323465" cy="1455420"/>
          </a:xfrm>
          <a:prstGeom prst="rect">
            <a:avLst/>
          </a:prstGeom>
        </p:spPr>
      </p:pic>
      <p:sp>
        <p:nvSpPr>
          <p:cNvPr id="7" name="文本框2"/>
          <p:cNvSpPr/>
          <p:nvPr/>
        </p:nvSpPr>
        <p:spPr>
          <a:xfrm>
            <a:off x="2070100" y="3207385"/>
            <a:ext cx="77597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 smtClean="0"/>
              <a:t>（幼儿拿来小球进行水管拼接的滚动实验，不断调整，两次后成功）</a:t>
            </a:r>
            <a:endParaRPr lang="zh-CN" altLang="zh-CN" sz="2000" dirty="0" smtClean="0"/>
          </a:p>
          <a:p>
            <a:endParaRPr lang="zh-CN" altLang="zh-CN" sz="2000" dirty="0"/>
          </a:p>
        </p:txBody>
      </p:sp>
      <p:pic>
        <p:nvPicPr>
          <p:cNvPr id="8196" name="图片 203" descr="F2EFA8F8E8DF2D6B292F2DF90F98A729"/>
          <p:cNvPicPr>
            <a:picLocks noChangeAspect="1" noChangeArrowheads="1"/>
          </p:cNvPicPr>
          <p:nvPr/>
        </p:nvPicPr>
        <p:blipFill>
          <a:blip r:embed="rId5" cstate="print">
            <a:lum bright="12000"/>
          </a:blip>
          <a:srcRect/>
          <a:stretch>
            <a:fillRect/>
          </a:stretch>
        </p:blipFill>
        <p:spPr bwMode="auto">
          <a:xfrm>
            <a:off x="1397000" y="825500"/>
            <a:ext cx="2880000" cy="21600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8" name="图片 221" descr="%OESPI6]6@Y$_(6)I]D}%WJ"/>
          <p:cNvPicPr>
            <a:picLocks noChangeAspect="1" noChangeArrowheads="1"/>
          </p:cNvPicPr>
          <p:nvPr/>
        </p:nvPicPr>
        <p:blipFill>
          <a:blip r:embed="rId6" cstate="print">
            <a:lum bright="6000"/>
          </a:blip>
          <a:srcRect/>
          <a:stretch>
            <a:fillRect/>
          </a:stretch>
        </p:blipFill>
        <p:spPr bwMode="auto">
          <a:xfrm>
            <a:off x="7327900" y="736599"/>
            <a:ext cx="2934962" cy="21600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7" name="图片 220" descr="IMG_256"/>
          <p:cNvPicPr>
            <a:picLocks noChangeAspect="1" noChangeArrowheads="1"/>
          </p:cNvPicPr>
          <p:nvPr/>
        </p:nvPicPr>
        <p:blipFill>
          <a:blip r:embed="rId7" cstate="print">
            <a:lum bright="6000"/>
          </a:blip>
          <a:srcRect/>
          <a:stretch>
            <a:fillRect/>
          </a:stretch>
        </p:blipFill>
        <p:spPr bwMode="auto">
          <a:xfrm>
            <a:off x="4521200" y="749300"/>
            <a:ext cx="2552700" cy="2246376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文本框2"/>
          <p:cNvSpPr/>
          <p:nvPr/>
        </p:nvSpPr>
        <p:spPr>
          <a:xfrm>
            <a:off x="952500" y="4083685"/>
            <a:ext cx="100330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/>
              <a:t>我们</a:t>
            </a:r>
            <a:r>
              <a:rPr lang="zh-CN" altLang="zh-CN" sz="2000" b="1" dirty="0" smtClean="0"/>
              <a:t>的思考：</a:t>
            </a:r>
            <a:r>
              <a:rPr lang="zh-CN" altLang="zh-CN" sz="2000" dirty="0" smtClean="0"/>
              <a:t>借助分享，孩子们你一言他一语，结合自身的生活经验展开思考，以隧道小球的游戏感受水管的连接。首次尝试，小球滚停在了中间，孩子们发现下面的坡度不够低，后面的人得蹲下来；调整后，再次尝试水管断开来了，接上后重新尝试才获得成功。当幼儿看到球向下滚时，观察到了球从高处往低处滚的现象，与水从高处往低处流的自然现象是不谋而合的。而横截面的水管由于拼接高度的悬殊也会导致球无法继续滚动，这其中观察、商讨，想办法解决问题等，均充分彰显了幼儿的探究欲望及合作协商能力。</a:t>
            </a:r>
            <a:endParaRPr lang="zh-CN" altLang="zh-CN" sz="2000" dirty="0" smtClean="0"/>
          </a:p>
          <a:p>
            <a:endParaRPr lang="zh-CN" altLang="zh-CN" sz="2000" dirty="0"/>
          </a:p>
        </p:txBody>
      </p:sp>
      <p:sp>
        <p:nvSpPr>
          <p:cNvPr id="27" name="文本框 26"/>
          <p:cNvSpPr txBox="1"/>
          <p:nvPr>
            <p:custDataLst>
              <p:tags r:id="rId8"/>
            </p:custDataLst>
          </p:nvPr>
        </p:nvSpPr>
        <p:spPr>
          <a:xfrm>
            <a:off x="2816543" y="143510"/>
            <a:ext cx="384810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2C6FB8"/>
                </a:solidFill>
                <a:effectLst/>
                <a:uLnTx/>
                <a:uFillTx/>
                <a:latin typeface="汉仪中简黑简" panose="00020600040101010101" charset="-122"/>
                <a:ea typeface="汉仪中简黑简" panose="00020600040101010101" charset="-122"/>
                <a:cs typeface="宋体" panose="02010600030101010101" pitchFamily="2" charset="-122"/>
                <a:sym typeface="Calibri" panose="020F0502020204030204" charset="0"/>
              </a:rPr>
              <a:t>案例：我们的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2C6FB8"/>
                </a:solidFill>
                <a:effectLst/>
                <a:uLnTx/>
                <a:uFillTx/>
                <a:latin typeface="汉仪中简黑简" panose="00020600040101010101" charset="-122"/>
                <a:ea typeface="汉仪中简黑简" panose="00020600040101010101" charset="-122"/>
                <a:cs typeface="宋体" panose="02010600030101010101" pitchFamily="2" charset="-122"/>
                <a:sym typeface="Calibri" panose="020F0502020204030204" charset="0"/>
              </a:rPr>
              <a:t>“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2C6FB8"/>
                </a:solidFill>
                <a:effectLst/>
                <a:uLnTx/>
                <a:uFillTx/>
                <a:latin typeface="汉仪中简黑简" panose="00020600040101010101" charset="-122"/>
                <a:ea typeface="汉仪中简黑简" panose="00020600040101010101" charset="-122"/>
                <a:cs typeface="宋体" panose="02010600030101010101" pitchFamily="2" charset="-122"/>
                <a:sym typeface="Calibri" panose="020F0502020204030204" charset="0"/>
              </a:rPr>
              <a:t>泳池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2C6FB8"/>
                </a:solidFill>
                <a:effectLst/>
                <a:uLnTx/>
                <a:uFillTx/>
                <a:latin typeface="汉仪中简黑简" panose="00020600040101010101" charset="-122"/>
                <a:ea typeface="汉仪中简黑简" panose="00020600040101010101" charset="-122"/>
                <a:cs typeface="宋体" panose="02010600030101010101" pitchFamily="2" charset="-122"/>
                <a:sym typeface="Calibri" panose="020F0502020204030204" charset="0"/>
              </a:rPr>
              <a:t>”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2C6FB8"/>
                </a:solidFill>
                <a:effectLst/>
                <a:uLnTx/>
                <a:uFillTx/>
                <a:latin typeface="汉仪中简黑简" panose="00020600040101010101" charset="-122"/>
                <a:ea typeface="汉仪中简黑简" panose="00020600040101010101" charset="-122"/>
                <a:cs typeface="宋体" panose="02010600030101010101" pitchFamily="2" charset="-122"/>
                <a:sym typeface="Calibri" panose="020F0502020204030204" charset="0"/>
              </a:rPr>
              <a:t>工程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2C6FB8"/>
              </a:solidFill>
              <a:effectLst/>
              <a:uLnTx/>
              <a:uFillTx/>
              <a:latin typeface="汉仪中简黑简" panose="00020600040101010101" charset="-122"/>
              <a:ea typeface="汉仪中简黑简" panose="00020600040101010101" charset="-122"/>
              <a:cs typeface="宋体" panose="02010600030101010101" pitchFamily="2" charset="-122"/>
              <a:sym typeface="Calibri" panose="020F050202020403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1" grpId="0"/>
      <p:bldP spid="11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QQ图片2022080423093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/>
          <a:srcRect t="58028" r="62313"/>
          <a:stretch>
            <a:fillRect/>
          </a:stretch>
        </p:blipFill>
        <p:spPr>
          <a:xfrm rot="10800000" flipH="1">
            <a:off x="0" y="0"/>
            <a:ext cx="3014980" cy="1889125"/>
          </a:xfrm>
          <a:prstGeom prst="rect">
            <a:avLst/>
          </a:prstGeom>
        </p:spPr>
      </p:pic>
      <p:pic>
        <p:nvPicPr>
          <p:cNvPr id="2" name="图片 1" descr="QQ图片2022080423093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/>
          <a:srcRect t="58028" r="62313"/>
          <a:stretch>
            <a:fillRect/>
          </a:stretch>
        </p:blipFill>
        <p:spPr>
          <a:xfrm flipH="1">
            <a:off x="9868535" y="5402580"/>
            <a:ext cx="2323465" cy="1455420"/>
          </a:xfrm>
          <a:prstGeom prst="rect">
            <a:avLst/>
          </a:prstGeom>
        </p:spPr>
      </p:pic>
      <p:pic>
        <p:nvPicPr>
          <p:cNvPr id="9218" name="图片 172" descr="EA0EECF764C93A2E96B5833CD23F4359"/>
          <p:cNvPicPr>
            <a:picLocks noChangeAspect="1" noChangeArrowheads="1"/>
          </p:cNvPicPr>
          <p:nvPr/>
        </p:nvPicPr>
        <p:blipFill>
          <a:blip r:embed="rId5" cstate="print">
            <a:lum bright="6000"/>
          </a:blip>
          <a:srcRect/>
          <a:stretch>
            <a:fillRect/>
          </a:stretch>
        </p:blipFill>
        <p:spPr bwMode="auto">
          <a:xfrm>
            <a:off x="177800" y="1429384"/>
            <a:ext cx="2869008" cy="21600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0" name="图片 191" descr="A3F6922B19C7C50F7B8EF747871FC00C"/>
          <p:cNvPicPr>
            <a:picLocks noChangeAspect="1" noChangeArrowheads="1"/>
          </p:cNvPicPr>
          <p:nvPr/>
        </p:nvPicPr>
        <p:blipFill>
          <a:blip r:embed="rId6" cstate="print">
            <a:lum bright="6000"/>
          </a:blip>
          <a:srcRect/>
          <a:stretch>
            <a:fillRect/>
          </a:stretch>
        </p:blipFill>
        <p:spPr bwMode="auto">
          <a:xfrm>
            <a:off x="927100" y="3771899"/>
            <a:ext cx="2869008" cy="21600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文本框2"/>
          <p:cNvSpPr/>
          <p:nvPr/>
        </p:nvSpPr>
        <p:spPr>
          <a:xfrm>
            <a:off x="3908425" y="4536440"/>
            <a:ext cx="183197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 smtClean="0"/>
              <a:t>拼管中，幼儿间合作、协商，再不断地试验与调整</a:t>
            </a:r>
            <a:endParaRPr lang="zh-CN" altLang="zh-CN" sz="2000" dirty="0"/>
          </a:p>
        </p:txBody>
      </p:sp>
      <p:pic>
        <p:nvPicPr>
          <p:cNvPr id="9222" name="图片 184" descr="96FB9C8B4D6FFA6D33D0A7C7194C09A9"/>
          <p:cNvPicPr>
            <a:picLocks noChangeAspect="1" noChangeArrowheads="1"/>
          </p:cNvPicPr>
          <p:nvPr/>
        </p:nvPicPr>
        <p:blipFill>
          <a:blip r:embed="rId7" cstate="print">
            <a:lum bright="6000"/>
          </a:blip>
          <a:srcRect/>
          <a:stretch>
            <a:fillRect/>
          </a:stretch>
        </p:blipFill>
        <p:spPr bwMode="auto">
          <a:xfrm>
            <a:off x="6908800" y="3699510"/>
            <a:ext cx="2880000" cy="21600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1" name="图片 192" descr="5EA3B37461950003471535024200CCDD"/>
          <p:cNvPicPr>
            <a:picLocks noChangeAspect="1" noChangeArrowheads="1"/>
          </p:cNvPicPr>
          <p:nvPr/>
        </p:nvPicPr>
        <p:blipFill>
          <a:blip r:embed="rId8" cstate="print">
            <a:lum bright="6000"/>
          </a:blip>
          <a:srcRect/>
          <a:stretch>
            <a:fillRect/>
          </a:stretch>
        </p:blipFill>
        <p:spPr bwMode="auto">
          <a:xfrm>
            <a:off x="6680199" y="1269000"/>
            <a:ext cx="2875034" cy="21600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3" name="图片 185" descr="EA4E090F920DB81A1B906CABCF6E62A7"/>
          <p:cNvPicPr>
            <a:picLocks noChangeAspect="1" noChangeArrowheads="1"/>
          </p:cNvPicPr>
          <p:nvPr/>
        </p:nvPicPr>
        <p:blipFill>
          <a:blip r:embed="rId9" cstate="print">
            <a:lum bright="6000"/>
          </a:blip>
          <a:srcRect/>
          <a:stretch>
            <a:fillRect/>
          </a:stretch>
        </p:blipFill>
        <p:spPr bwMode="auto">
          <a:xfrm>
            <a:off x="9248500" y="2136140"/>
            <a:ext cx="2880000" cy="21600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文本框2"/>
          <p:cNvSpPr/>
          <p:nvPr/>
        </p:nvSpPr>
        <p:spPr>
          <a:xfrm>
            <a:off x="9855200" y="4765040"/>
            <a:ext cx="20955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 smtClean="0"/>
              <a:t>水池到沙池连接小球实验成功</a:t>
            </a:r>
            <a:endParaRPr lang="zh-CN" altLang="zh-CN" sz="2000" dirty="0"/>
          </a:p>
        </p:txBody>
      </p:sp>
      <p:pic>
        <p:nvPicPr>
          <p:cNvPr id="9219" name="图片 173" descr="3F905BA35393829888CF1B30632002D3"/>
          <p:cNvPicPr>
            <a:picLocks noChangeAspect="1" noChangeArrowheads="1"/>
          </p:cNvPicPr>
          <p:nvPr/>
        </p:nvPicPr>
        <p:blipFill>
          <a:blip r:embed="rId10" cstate="print">
            <a:lum bright="6000"/>
          </a:blip>
          <a:srcRect/>
          <a:stretch>
            <a:fillRect/>
          </a:stretch>
        </p:blipFill>
        <p:spPr bwMode="auto">
          <a:xfrm>
            <a:off x="2932429" y="1889124"/>
            <a:ext cx="2885496" cy="21600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7" name="文本框 26"/>
          <p:cNvSpPr txBox="1"/>
          <p:nvPr>
            <p:custDataLst>
              <p:tags r:id="rId11"/>
            </p:custDataLst>
          </p:nvPr>
        </p:nvSpPr>
        <p:spPr>
          <a:xfrm>
            <a:off x="2436813" y="478155"/>
            <a:ext cx="384810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2C6FB8"/>
                </a:solidFill>
                <a:effectLst/>
                <a:uLnTx/>
                <a:uFillTx/>
                <a:latin typeface="汉仪中简黑简" panose="00020600040101010101" charset="-122"/>
                <a:ea typeface="汉仪中简黑简" panose="00020600040101010101" charset="-122"/>
                <a:cs typeface="宋体" panose="02010600030101010101" pitchFamily="2" charset="-122"/>
                <a:sym typeface="Calibri" panose="020F0502020204030204" charset="0"/>
              </a:rPr>
              <a:t>案例：我们的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2C6FB8"/>
                </a:solidFill>
                <a:effectLst/>
                <a:uLnTx/>
                <a:uFillTx/>
                <a:latin typeface="汉仪中简黑简" panose="00020600040101010101" charset="-122"/>
                <a:ea typeface="汉仪中简黑简" panose="00020600040101010101" charset="-122"/>
                <a:cs typeface="宋体" panose="02010600030101010101" pitchFamily="2" charset="-122"/>
                <a:sym typeface="Calibri" panose="020F0502020204030204" charset="0"/>
              </a:rPr>
              <a:t>“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2C6FB8"/>
                </a:solidFill>
                <a:effectLst/>
                <a:uLnTx/>
                <a:uFillTx/>
                <a:latin typeface="汉仪中简黑简" panose="00020600040101010101" charset="-122"/>
                <a:ea typeface="汉仪中简黑简" panose="00020600040101010101" charset="-122"/>
                <a:cs typeface="宋体" panose="02010600030101010101" pitchFamily="2" charset="-122"/>
                <a:sym typeface="Calibri" panose="020F0502020204030204" charset="0"/>
              </a:rPr>
              <a:t>泳池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2C6FB8"/>
                </a:solidFill>
                <a:effectLst/>
                <a:uLnTx/>
                <a:uFillTx/>
                <a:latin typeface="汉仪中简黑简" panose="00020600040101010101" charset="-122"/>
                <a:ea typeface="汉仪中简黑简" panose="00020600040101010101" charset="-122"/>
                <a:cs typeface="宋体" panose="02010600030101010101" pitchFamily="2" charset="-122"/>
                <a:sym typeface="Calibri" panose="020F0502020204030204" charset="0"/>
              </a:rPr>
              <a:t>”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2C6FB8"/>
                </a:solidFill>
                <a:effectLst/>
                <a:uLnTx/>
                <a:uFillTx/>
                <a:latin typeface="汉仪中简黑简" panose="00020600040101010101" charset="-122"/>
                <a:ea typeface="汉仪中简黑简" panose="00020600040101010101" charset="-122"/>
                <a:cs typeface="宋体" panose="02010600030101010101" pitchFamily="2" charset="-122"/>
                <a:sym typeface="Calibri" panose="020F0502020204030204" charset="0"/>
              </a:rPr>
              <a:t>工程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2C6FB8"/>
              </a:solidFill>
              <a:effectLst/>
              <a:uLnTx/>
              <a:uFillTx/>
              <a:latin typeface="汉仪中简黑简" panose="00020600040101010101" charset="-122"/>
              <a:ea typeface="汉仪中简黑简" panose="00020600040101010101" charset="-122"/>
              <a:cs typeface="宋体" panose="02010600030101010101" pitchFamily="2" charset="-122"/>
              <a:sym typeface="Calibri" panose="020F050202020403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2" grpId="0"/>
      <p:bldP spid="12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QQ图片2022080423093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/>
          <a:srcRect t="58028" r="62313"/>
          <a:stretch>
            <a:fillRect/>
          </a:stretch>
        </p:blipFill>
        <p:spPr>
          <a:xfrm rot="10800000" flipH="1">
            <a:off x="0" y="0"/>
            <a:ext cx="3014980" cy="1889125"/>
          </a:xfrm>
          <a:prstGeom prst="rect">
            <a:avLst/>
          </a:prstGeom>
        </p:spPr>
      </p:pic>
      <p:pic>
        <p:nvPicPr>
          <p:cNvPr id="2" name="图片 1" descr="QQ图片2022080423093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/>
          <a:srcRect t="58028" r="62313"/>
          <a:stretch>
            <a:fillRect/>
          </a:stretch>
        </p:blipFill>
        <p:spPr>
          <a:xfrm flipH="1">
            <a:off x="9868535" y="5402580"/>
            <a:ext cx="2323465" cy="1455420"/>
          </a:xfrm>
          <a:prstGeom prst="rect">
            <a:avLst/>
          </a:prstGeom>
        </p:spPr>
      </p:pic>
      <p:pic>
        <p:nvPicPr>
          <p:cNvPr id="10242" name="图片 194" descr="3EB7D2710FE71D1075D39D45D947F647"/>
          <p:cNvPicPr>
            <a:picLocks noChangeAspect="1" noChangeArrowheads="1"/>
          </p:cNvPicPr>
          <p:nvPr/>
        </p:nvPicPr>
        <p:blipFill>
          <a:blip r:embed="rId5" cstate="print">
            <a:lum bright="6000"/>
          </a:blip>
          <a:srcRect/>
          <a:stretch>
            <a:fillRect/>
          </a:stretch>
        </p:blipFill>
        <p:spPr bwMode="auto">
          <a:xfrm>
            <a:off x="1016000" y="1320800"/>
            <a:ext cx="2885143" cy="21600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3" name="图片 195" descr="IMG_256"/>
          <p:cNvPicPr>
            <a:picLocks noChangeAspect="1" noChangeArrowheads="1"/>
          </p:cNvPicPr>
          <p:nvPr/>
        </p:nvPicPr>
        <p:blipFill>
          <a:blip r:embed="rId6" cstate="print">
            <a:lum bright="6000"/>
          </a:blip>
          <a:srcRect/>
          <a:stretch>
            <a:fillRect/>
          </a:stretch>
        </p:blipFill>
        <p:spPr bwMode="auto">
          <a:xfrm>
            <a:off x="4673600" y="1320800"/>
            <a:ext cx="2885143" cy="21600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4" name="图片 205" descr="3A8DF28A1A98BD33E954F4D1FF4565B6"/>
          <p:cNvPicPr>
            <a:picLocks noChangeAspect="1" noChangeArrowheads="1"/>
          </p:cNvPicPr>
          <p:nvPr/>
        </p:nvPicPr>
        <p:blipFill>
          <a:blip r:embed="rId7" cstate="print">
            <a:lum bright="6000"/>
          </a:blip>
          <a:srcRect l="4048" t="23273" r="22014"/>
          <a:stretch>
            <a:fillRect/>
          </a:stretch>
        </p:blipFill>
        <p:spPr bwMode="auto">
          <a:xfrm>
            <a:off x="8343900" y="1320799"/>
            <a:ext cx="2770076" cy="21600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文本框2"/>
          <p:cNvSpPr/>
          <p:nvPr>
            <p:custDataLst>
              <p:tags r:id="rId8"/>
            </p:custDataLst>
          </p:nvPr>
        </p:nvSpPr>
        <p:spPr>
          <a:xfrm>
            <a:off x="2374900" y="756285"/>
            <a:ext cx="160019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/>
              <a:t>第三次引水</a:t>
            </a:r>
            <a:endParaRPr lang="zh-CN" altLang="zh-CN" sz="2000" b="1" dirty="0"/>
          </a:p>
        </p:txBody>
      </p:sp>
      <p:sp>
        <p:nvSpPr>
          <p:cNvPr id="9" name="文本框2"/>
          <p:cNvSpPr/>
          <p:nvPr/>
        </p:nvSpPr>
        <p:spPr>
          <a:xfrm>
            <a:off x="1562100" y="3664585"/>
            <a:ext cx="89789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 smtClean="0"/>
              <a:t>水池里的孩子与沙池里的孩子合作运水至水管，水顺着水管顺利注入“泳池”</a:t>
            </a:r>
            <a:endParaRPr lang="zh-CN" altLang="zh-CN" sz="2000" dirty="0"/>
          </a:p>
        </p:txBody>
      </p:sp>
      <p:pic>
        <p:nvPicPr>
          <p:cNvPr id="10245" name="图片 210" descr="1B265CD332559EED2D18C101D38D556D"/>
          <p:cNvPicPr>
            <a:picLocks noChangeAspect="1" noChangeArrowheads="1"/>
          </p:cNvPicPr>
          <p:nvPr/>
        </p:nvPicPr>
        <p:blipFill>
          <a:blip r:embed="rId9" cstate="print">
            <a:lum bright="6000"/>
          </a:blip>
          <a:srcRect t="15611"/>
          <a:stretch>
            <a:fillRect/>
          </a:stretch>
        </p:blipFill>
        <p:spPr bwMode="auto">
          <a:xfrm>
            <a:off x="2247899" y="4203700"/>
            <a:ext cx="3412800" cy="21600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6" name="图片 207" descr="D4CF38C8255A940D480CAEB8037E0BC2"/>
          <p:cNvPicPr>
            <a:picLocks noChangeAspect="1" noChangeArrowheads="1"/>
          </p:cNvPicPr>
          <p:nvPr/>
        </p:nvPicPr>
        <p:blipFill>
          <a:blip r:embed="rId10" cstate="print">
            <a:lum bright="6000"/>
          </a:blip>
          <a:srcRect t="1097" r="9184"/>
          <a:stretch>
            <a:fillRect/>
          </a:stretch>
        </p:blipFill>
        <p:spPr bwMode="auto">
          <a:xfrm>
            <a:off x="6134100" y="4216400"/>
            <a:ext cx="2649600" cy="21600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文本框2"/>
          <p:cNvSpPr/>
          <p:nvPr/>
        </p:nvSpPr>
        <p:spPr>
          <a:xfrm>
            <a:off x="9004300" y="5607685"/>
            <a:ext cx="1600199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 smtClean="0"/>
              <a:t>“</a:t>
            </a:r>
            <a:r>
              <a:rPr lang="zh-CN" altLang="en-US" sz="2000" b="1" dirty="0" smtClean="0"/>
              <a:t>泳池</a:t>
            </a:r>
            <a:r>
              <a:rPr lang="en-US" altLang="zh-CN" sz="2000" b="1" dirty="0" smtClean="0"/>
              <a:t>”</a:t>
            </a:r>
            <a:r>
              <a:rPr lang="zh-CN" altLang="en-US" sz="2000" b="1" dirty="0" smtClean="0"/>
              <a:t>引水成功。</a:t>
            </a:r>
            <a:endParaRPr lang="zh-CN" altLang="zh-CN" sz="2000" b="1" dirty="0"/>
          </a:p>
        </p:txBody>
      </p:sp>
      <p:sp>
        <p:nvSpPr>
          <p:cNvPr id="27" name="文本框 26"/>
          <p:cNvSpPr txBox="1"/>
          <p:nvPr>
            <p:custDataLst>
              <p:tags r:id="rId11"/>
            </p:custDataLst>
          </p:nvPr>
        </p:nvSpPr>
        <p:spPr>
          <a:xfrm>
            <a:off x="3224213" y="137795"/>
            <a:ext cx="384810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2C6FB8"/>
                </a:solidFill>
                <a:effectLst/>
                <a:uLnTx/>
                <a:uFillTx/>
                <a:latin typeface="汉仪中简黑简" panose="00020600040101010101" charset="-122"/>
                <a:ea typeface="汉仪中简黑简" panose="00020600040101010101" charset="-122"/>
                <a:cs typeface="宋体" panose="02010600030101010101" pitchFamily="2" charset="-122"/>
                <a:sym typeface="Calibri" panose="020F0502020204030204" charset="0"/>
              </a:rPr>
              <a:t>案例：我们的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2C6FB8"/>
                </a:solidFill>
                <a:effectLst/>
                <a:uLnTx/>
                <a:uFillTx/>
                <a:latin typeface="汉仪中简黑简" panose="00020600040101010101" charset="-122"/>
                <a:ea typeface="汉仪中简黑简" panose="00020600040101010101" charset="-122"/>
                <a:cs typeface="宋体" panose="02010600030101010101" pitchFamily="2" charset="-122"/>
                <a:sym typeface="Calibri" panose="020F0502020204030204" charset="0"/>
              </a:rPr>
              <a:t>“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2C6FB8"/>
                </a:solidFill>
                <a:effectLst/>
                <a:uLnTx/>
                <a:uFillTx/>
                <a:latin typeface="汉仪中简黑简" panose="00020600040101010101" charset="-122"/>
                <a:ea typeface="汉仪中简黑简" panose="00020600040101010101" charset="-122"/>
                <a:cs typeface="宋体" panose="02010600030101010101" pitchFamily="2" charset="-122"/>
                <a:sym typeface="Calibri" panose="020F0502020204030204" charset="0"/>
              </a:rPr>
              <a:t>泳池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2C6FB8"/>
                </a:solidFill>
                <a:effectLst/>
                <a:uLnTx/>
                <a:uFillTx/>
                <a:latin typeface="汉仪中简黑简" panose="00020600040101010101" charset="-122"/>
                <a:ea typeface="汉仪中简黑简" panose="00020600040101010101" charset="-122"/>
                <a:cs typeface="宋体" panose="02010600030101010101" pitchFamily="2" charset="-122"/>
                <a:sym typeface="Calibri" panose="020F0502020204030204" charset="0"/>
              </a:rPr>
              <a:t>”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2C6FB8"/>
                </a:solidFill>
                <a:effectLst/>
                <a:uLnTx/>
                <a:uFillTx/>
                <a:latin typeface="汉仪中简黑简" panose="00020600040101010101" charset="-122"/>
                <a:ea typeface="汉仪中简黑简" panose="00020600040101010101" charset="-122"/>
                <a:cs typeface="宋体" panose="02010600030101010101" pitchFamily="2" charset="-122"/>
                <a:sym typeface="Calibri" panose="020F0502020204030204" charset="0"/>
              </a:rPr>
              <a:t>工程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2C6FB8"/>
              </a:solidFill>
              <a:effectLst/>
              <a:uLnTx/>
              <a:uFillTx/>
              <a:latin typeface="汉仪中简黑简" panose="00020600040101010101" charset="-122"/>
              <a:ea typeface="汉仪中简黑简" panose="00020600040101010101" charset="-122"/>
              <a:cs typeface="宋体" panose="02010600030101010101" pitchFamily="2" charset="-122"/>
              <a:sym typeface="Calibri" panose="020F050202020403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2" grpId="0"/>
      <p:bldP spid="12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对象6"/>
          <p:cNvSpPr/>
          <p:nvPr>
            <p:custDataLst>
              <p:tags r:id="rId1"/>
            </p:custDataLst>
          </p:nvPr>
        </p:nvSpPr>
        <p:spPr>
          <a:xfrm>
            <a:off x="699969" y="1857983"/>
            <a:ext cx="4086040" cy="4048800"/>
          </a:xfrm>
          <a:custGeom>
            <a:avLst/>
            <a:gdLst/>
            <a:ahLst/>
            <a:cxnLst/>
            <a:rect l="l" t="t" r="r" b="b"/>
            <a:pathLst>
              <a:path w="4059936" h="4059936">
                <a:moveTo>
                  <a:pt x="137160" y="2359152"/>
                </a:moveTo>
                <a:cubicBezTo>
                  <a:pt x="-45720" y="2176272"/>
                  <a:pt x="-45720" y="1883664"/>
                  <a:pt x="137160" y="1700784"/>
                </a:cubicBezTo>
                <a:lnTo>
                  <a:pt x="1700784" y="137160"/>
                </a:lnTo>
                <a:cubicBezTo>
                  <a:pt x="1883664" y="-45720"/>
                  <a:pt x="2176272" y="-45720"/>
                  <a:pt x="2359152" y="137160"/>
                </a:cubicBezTo>
                <a:lnTo>
                  <a:pt x="3931920" y="1700784"/>
                </a:lnTo>
                <a:cubicBezTo>
                  <a:pt x="4105656" y="1883664"/>
                  <a:pt x="4105656" y="2176272"/>
                  <a:pt x="3931920" y="2359152"/>
                </a:cubicBezTo>
                <a:lnTo>
                  <a:pt x="2359152" y="3931920"/>
                </a:lnTo>
                <a:cubicBezTo>
                  <a:pt x="2176272" y="4105656"/>
                  <a:pt x="1883664" y="4105656"/>
                  <a:pt x="1700784" y="3931920"/>
                </a:cubicBezTo>
                <a:lnTo>
                  <a:pt x="137160" y="2359152"/>
                </a:lnTo>
              </a:path>
            </a:pathLst>
          </a:custGeom>
          <a:solidFill>
            <a:schemeClr val="accent1">
              <a:lumMod val="30000"/>
              <a:lumOff val="70000"/>
              <a:alpha val="30000"/>
            </a:schemeClr>
          </a:solidFill>
        </p:spPr>
        <p:txBody>
          <a:bodyPr lIns="0" tIns="0" rIns="0" bIns="0">
            <a:noAutofit/>
          </a:bodyPr>
          <a:lstStyle/>
          <a:p>
            <a:endParaRPr lang="zh-CN" altLang="en-US" dirty="0">
              <a:latin typeface="+mn-ea"/>
            </a:endParaRPr>
          </a:p>
        </p:txBody>
      </p:sp>
      <p:sp>
        <p:nvSpPr>
          <p:cNvPr id="14" name="对象1"/>
          <p:cNvSpPr/>
          <p:nvPr>
            <p:custDataLst>
              <p:tags r:id="rId2"/>
            </p:custDataLst>
          </p:nvPr>
        </p:nvSpPr>
        <p:spPr>
          <a:xfrm>
            <a:off x="5188762" y="3302882"/>
            <a:ext cx="6325344" cy="1143000"/>
          </a:xfrm>
          <a:custGeom>
            <a:avLst/>
            <a:gdLst/>
            <a:ahLst/>
            <a:cxnLst/>
            <a:rect l="l" t="t" r="r" b="b"/>
            <a:pathLst>
              <a:path w="6409944" h="1143000">
                <a:moveTo>
                  <a:pt x="9144" y="1143000"/>
                </a:moveTo>
                <a:lnTo>
                  <a:pt x="6391656" y="1143000"/>
                </a:lnTo>
                <a:cubicBezTo>
                  <a:pt x="6400800" y="1143000"/>
                  <a:pt x="6409944" y="1133856"/>
                  <a:pt x="6409944" y="1133856"/>
                </a:cubicBezTo>
                <a:lnTo>
                  <a:pt x="6409944" y="9144"/>
                </a:lnTo>
                <a:cubicBezTo>
                  <a:pt x="6409944" y="9144"/>
                  <a:pt x="6400800" y="0"/>
                  <a:pt x="6391656" y="0"/>
                </a:cubicBezTo>
                <a:lnTo>
                  <a:pt x="9144" y="0"/>
                </a:lnTo>
                <a:cubicBezTo>
                  <a:pt x="0" y="0"/>
                  <a:pt x="0" y="9144"/>
                  <a:pt x="0" y="18288"/>
                </a:cubicBezTo>
                <a:lnTo>
                  <a:pt x="548640" y="566928"/>
                </a:lnTo>
                <a:cubicBezTo>
                  <a:pt x="548640" y="566928"/>
                  <a:pt x="548640" y="576072"/>
                  <a:pt x="548640" y="576072"/>
                </a:cubicBezTo>
                <a:lnTo>
                  <a:pt x="0" y="1124712"/>
                </a:lnTo>
                <a:cubicBezTo>
                  <a:pt x="0" y="1133856"/>
                  <a:pt x="0" y="1143000"/>
                  <a:pt x="9144" y="1143000"/>
                </a:cubicBezTo>
              </a:path>
            </a:pathLst>
          </a:custGeom>
          <a:noFill/>
          <a:ln w="12700">
            <a:gradFill>
              <a:gsLst>
                <a:gs pos="100000">
                  <a:schemeClr val="accent2">
                    <a:lumMod val="20000"/>
                    <a:lumOff val="80000"/>
                    <a:alpha val="0"/>
                  </a:schemeClr>
                </a:gs>
                <a:gs pos="2000">
                  <a:schemeClr val="accent1"/>
                </a:gs>
              </a:gsLst>
              <a:lin ang="0" scaled="0"/>
            </a:gra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lIns="936000" tIns="0" rIns="0" bIns="0" numCol="1" spcCol="0" rtlCol="0" fromWordArt="0" anchor="ctr" anchorCtr="0" forceAA="0" compatLnSpc="1">
            <a:noAutofit/>
          </a:bodyPr>
          <a:lstStyle/>
          <a:p>
            <a:pPr indent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b="1" noProof="0" dirty="0" smtClean="0">
              <a:ln>
                <a:noFill/>
              </a:ln>
              <a:solidFill>
                <a:srgbClr val="1B83BC"/>
              </a:solidFill>
              <a:effectLst/>
              <a:uLnTx/>
              <a:uFillTx/>
              <a:latin typeface="汉仪中简黑简" panose="00020600040101010101" charset="-122"/>
              <a:ea typeface="汉仪中简黑简" panose="00020600040101010101" charset="-122"/>
              <a:sym typeface="+mn-ea"/>
            </a:endParaRPr>
          </a:p>
          <a:p>
            <a:pPr indent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b="1" noProof="0" dirty="0" smtClean="0">
                <a:ln>
                  <a:noFill/>
                </a:ln>
                <a:solidFill>
                  <a:srgbClr val="1B83BC"/>
                </a:solidFill>
                <a:effectLst/>
                <a:uLnTx/>
                <a:uFillTx/>
                <a:latin typeface="汉仪中简黑简" panose="00020600040101010101" charset="-122"/>
                <a:ea typeface="汉仪中简黑简" panose="00020600040101010101" charset="-122"/>
                <a:sym typeface="+mn-ea"/>
              </a:rPr>
              <a:t>新游戏、新生长</a:t>
            </a:r>
            <a:endParaRPr lang="zh-CN" altLang="en-US" sz="1600" b="1" noProof="0" dirty="0" smtClean="0">
              <a:ln>
                <a:noFill/>
              </a:ln>
              <a:solidFill>
                <a:srgbClr val="1B83BC"/>
              </a:solidFill>
              <a:effectLst/>
              <a:uLnTx/>
              <a:uFillTx/>
              <a:latin typeface="汉仪中简黑简" panose="00020600040101010101" charset="-122"/>
              <a:ea typeface="汉仪中简黑简" panose="00020600040101010101" charset="-122"/>
              <a:sym typeface="+mn-ea"/>
            </a:endParaRPr>
          </a:p>
          <a:p>
            <a:pPr indent="0" fontAlgn="auto">
              <a:lnSpc>
                <a:spcPct val="100000"/>
              </a:lnSpc>
            </a:pPr>
            <a:r>
              <a:rPr lang="zh-CN" altLang="zh-CN" sz="1600" dirty="0" smtClean="0">
                <a:solidFill>
                  <a:schemeClr val="tx1"/>
                </a:solidFill>
                <a:latin typeface="汉仪中简黑简" panose="00020600040101010101" charset="-122"/>
                <a:ea typeface="汉仪中简黑简" panose="00020600040101010101" charset="-122"/>
                <a:sym typeface="+mn-ea"/>
              </a:rPr>
              <a:t>与同伴互动，发展合作能力；与材料互动，获取科学经验；</a:t>
            </a:r>
            <a:endParaRPr lang="zh-CN" altLang="zh-CN" sz="1600" dirty="0" smtClean="0">
              <a:solidFill>
                <a:schemeClr val="tx1"/>
              </a:solidFill>
              <a:latin typeface="汉仪中简黑简" panose="00020600040101010101" charset="-122"/>
              <a:ea typeface="汉仪中简黑简" panose="00020600040101010101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zh-CN" altLang="zh-CN" sz="1600" dirty="0" smtClean="0">
                <a:solidFill>
                  <a:schemeClr val="tx1"/>
                </a:solidFill>
                <a:latin typeface="汉仪中简黑简" panose="00020600040101010101" charset="-122"/>
                <a:ea typeface="汉仪中简黑简" panose="00020600040101010101" charset="-122"/>
                <a:sym typeface="+mn-ea"/>
              </a:rPr>
              <a:t>与经验互动，产生深度学习。</a:t>
            </a:r>
            <a:endParaRPr lang="zh-CN" altLang="zh-CN" sz="1600" dirty="0" smtClean="0">
              <a:solidFill>
                <a:schemeClr val="tx1"/>
              </a:solidFill>
              <a:latin typeface="汉仪中简黑简" panose="00020600040101010101" charset="-122"/>
              <a:ea typeface="汉仪中简黑简" panose="00020600040101010101" charset="-122"/>
            </a:endParaRPr>
          </a:p>
          <a:p>
            <a:pPr indent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1600" dirty="0" smtClean="0">
                <a:latin typeface="汉仪中简黑简" panose="00020600040101010101" charset="-122"/>
                <a:ea typeface="汉仪中简黑简" panose="00020600040101010101" charset="-122"/>
                <a:sym typeface="+mn-ea"/>
              </a:rPr>
              <a:t>趣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6" name="对象2"/>
          <p:cNvSpPr/>
          <p:nvPr>
            <p:custDataLst>
              <p:tags r:id="rId3"/>
            </p:custDataLst>
          </p:nvPr>
        </p:nvSpPr>
        <p:spPr>
          <a:xfrm>
            <a:off x="4008209" y="2020792"/>
            <a:ext cx="7487791" cy="1132205"/>
          </a:xfrm>
          <a:custGeom>
            <a:avLst/>
            <a:gdLst>
              <a:gd name="connsiteX0" fmla="*/ 1722 w 11918"/>
              <a:gd name="connsiteY0" fmla="*/ 1783 h 1783"/>
              <a:gd name="connsiteX1" fmla="*/ 1665 w 11918"/>
              <a:gd name="connsiteY1" fmla="*/ 1754 h 1783"/>
              <a:gd name="connsiteX2" fmla="*/ 1636 w 11918"/>
              <a:gd name="connsiteY2" fmla="*/ 1740 h 1783"/>
              <a:gd name="connsiteX3" fmla="*/ 9 w 11918"/>
              <a:gd name="connsiteY3" fmla="*/ 127 h 1783"/>
              <a:gd name="connsiteX4" fmla="*/ 253 w 11918"/>
              <a:gd name="connsiteY4" fmla="*/ 8 h 1783"/>
              <a:gd name="connsiteX5" fmla="*/ 11810 w 11918"/>
              <a:gd name="connsiteY5" fmla="*/ 0 h 1783"/>
              <a:gd name="connsiteX6" fmla="*/ 11918 w 11918"/>
              <a:gd name="connsiteY6" fmla="*/ 69 h 1783"/>
              <a:gd name="connsiteX7" fmla="*/ 11918 w 11918"/>
              <a:gd name="connsiteY7" fmla="*/ 1697 h 1783"/>
              <a:gd name="connsiteX8" fmla="*/ 11831 w 11918"/>
              <a:gd name="connsiteY8" fmla="*/ 1783 h 1783"/>
              <a:gd name="connsiteX9" fmla="*/ 1722 w 11918"/>
              <a:gd name="connsiteY9" fmla="*/ 1783 h 1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918" h="1783">
                <a:moveTo>
                  <a:pt x="1722" y="1783"/>
                </a:moveTo>
                <a:cubicBezTo>
                  <a:pt x="1694" y="1783"/>
                  <a:pt x="1679" y="1769"/>
                  <a:pt x="1665" y="1754"/>
                </a:cubicBezTo>
                <a:cubicBezTo>
                  <a:pt x="1650" y="1754"/>
                  <a:pt x="1650" y="1740"/>
                  <a:pt x="1636" y="1740"/>
                </a:cubicBezTo>
                <a:lnTo>
                  <a:pt x="9" y="127"/>
                </a:lnTo>
                <a:cubicBezTo>
                  <a:pt x="-49" y="69"/>
                  <a:pt x="181" y="8"/>
                  <a:pt x="253" y="8"/>
                </a:cubicBezTo>
                <a:lnTo>
                  <a:pt x="11810" y="0"/>
                </a:lnTo>
                <a:cubicBezTo>
                  <a:pt x="11897" y="28"/>
                  <a:pt x="11918" y="12"/>
                  <a:pt x="11918" y="69"/>
                </a:cubicBezTo>
                <a:lnTo>
                  <a:pt x="11918" y="1697"/>
                </a:lnTo>
                <a:cubicBezTo>
                  <a:pt x="11918" y="1754"/>
                  <a:pt x="11874" y="1783"/>
                  <a:pt x="11831" y="1783"/>
                </a:cubicBezTo>
                <a:lnTo>
                  <a:pt x="1722" y="1783"/>
                </a:lnTo>
              </a:path>
            </a:pathLst>
          </a:custGeom>
          <a:noFill/>
          <a:ln w="12700">
            <a:gradFill>
              <a:gsLst>
                <a:gs pos="100000">
                  <a:schemeClr val="accent2">
                    <a:lumMod val="20000"/>
                    <a:lumOff val="80000"/>
                    <a:alpha val="0"/>
                  </a:schemeClr>
                </a:gs>
                <a:gs pos="2000">
                  <a:schemeClr val="accent1"/>
                </a:gs>
              </a:gsLst>
              <a:lin ang="0" scaled="0"/>
            </a:gra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lIns="1224000" tIns="0" rIns="0" bIns="0" numCol="1" spcCol="0" rtlCol="0" fromWordArt="0" anchor="ctr" anchorCtr="0" forceAA="0" compatLnSpc="1">
            <a:noAutofit/>
          </a:bodyPr>
          <a:lstStyle/>
          <a:p>
            <a:pPr indent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b="1" noProof="0" dirty="0" smtClean="0">
                <a:ln>
                  <a:noFill/>
                </a:ln>
                <a:solidFill>
                  <a:srgbClr val="1B83BC"/>
                </a:solidFill>
                <a:effectLst/>
                <a:uLnTx/>
                <a:uFillTx/>
                <a:latin typeface="汉仪中简黑简" panose="00020600040101010101" charset="-122"/>
                <a:ea typeface="汉仪中简黑简" panose="00020600040101010101" charset="-122"/>
                <a:sym typeface="+mn-ea"/>
              </a:rPr>
              <a:t>原游戏、新发展</a:t>
            </a:r>
            <a:endParaRPr lang="zh-CN" altLang="en-US" sz="1600" b="1" noProof="0" dirty="0" smtClean="0">
              <a:ln>
                <a:noFill/>
              </a:ln>
              <a:solidFill>
                <a:srgbClr val="1B83BC"/>
              </a:solidFill>
              <a:effectLst/>
              <a:uLnTx/>
              <a:uFillTx/>
              <a:latin typeface="汉仪中简黑简" panose="00020600040101010101" charset="-122"/>
              <a:ea typeface="汉仪中简黑简" panose="00020600040101010101" charset="-122"/>
              <a:sym typeface="+mn-ea"/>
            </a:endParaRPr>
          </a:p>
          <a:p>
            <a:pPr indent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chemeClr val="tx1"/>
                </a:solidFill>
                <a:latin typeface="汉仪中简黑简" panose="00020600040101010101" charset="-122"/>
                <a:ea typeface="汉仪中简黑简" panose="00020600040101010101" charset="-122"/>
                <a:cs typeface="宋体" panose="02010600030101010101" pitchFamily="2" charset="-122"/>
                <a:sym typeface="Calibri" panose="020F0502020204030204" charset="0"/>
              </a:rPr>
              <a:t>有主题、生活化的游戏。</a:t>
            </a:r>
            <a:r>
              <a:rPr lang="zh-CN" altLang="zh-CN" sz="1600" dirty="0" smtClean="0">
                <a:solidFill>
                  <a:schemeClr val="tx1"/>
                </a:solidFill>
                <a:latin typeface="汉仪中简黑简" panose="00020600040101010101" charset="-122"/>
                <a:ea typeface="汉仪中简黑简" panose="00020600040101010101" charset="-122"/>
                <a:sym typeface="+mn-ea"/>
              </a:rPr>
              <a:t>幼儿间的交流、互动与合作再现了丰富的生活经验，引发了部分幼儿深度学习。</a:t>
            </a:r>
            <a:r>
              <a:rPr lang="zh-CN" altLang="zh-CN" sz="1600" dirty="0" smtClean="0">
                <a:latin typeface="汉仪中简黑简" panose="00020600040101010101" charset="-122"/>
                <a:ea typeface="汉仪中简黑简" panose="00020600040101010101" charset="-122"/>
                <a:sym typeface="+mn-ea"/>
              </a:rPr>
              <a:t>趣。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8" name="对象3"/>
          <p:cNvSpPr/>
          <p:nvPr>
            <p:custDataLst>
              <p:tags r:id="rId4"/>
            </p:custDataLst>
          </p:nvPr>
        </p:nvSpPr>
        <p:spPr>
          <a:xfrm>
            <a:off x="3995293" y="4595361"/>
            <a:ext cx="7487791" cy="1143000"/>
          </a:xfrm>
          <a:custGeom>
            <a:avLst/>
            <a:gdLst/>
            <a:ahLst/>
            <a:cxnLst/>
            <a:rect l="l" t="t" r="r" b="b"/>
            <a:pathLst>
              <a:path w="7580376" h="1143000">
                <a:moveTo>
                  <a:pt x="1106424" y="0"/>
                </a:moveTo>
                <a:cubicBezTo>
                  <a:pt x="1088136" y="0"/>
                  <a:pt x="1078992" y="9144"/>
                  <a:pt x="1069848" y="18288"/>
                </a:cubicBezTo>
                <a:cubicBezTo>
                  <a:pt x="1060704" y="18288"/>
                  <a:pt x="1060704" y="27432"/>
                  <a:pt x="1051560" y="27432"/>
                </a:cubicBezTo>
                <a:lnTo>
                  <a:pt x="18288" y="1051560"/>
                </a:lnTo>
                <a:cubicBezTo>
                  <a:pt x="-18288" y="1088136"/>
                  <a:pt x="9144" y="1143000"/>
                  <a:pt x="54864" y="1143000"/>
                </a:cubicBezTo>
                <a:lnTo>
                  <a:pt x="7525512" y="1143000"/>
                </a:lnTo>
                <a:cubicBezTo>
                  <a:pt x="7552944" y="1143000"/>
                  <a:pt x="7580376" y="1124712"/>
                  <a:pt x="7580376" y="1088136"/>
                </a:cubicBezTo>
                <a:lnTo>
                  <a:pt x="7580376" y="54864"/>
                </a:lnTo>
                <a:cubicBezTo>
                  <a:pt x="7580376" y="18288"/>
                  <a:pt x="7552944" y="0"/>
                  <a:pt x="7525512" y="0"/>
                </a:cubicBezTo>
                <a:lnTo>
                  <a:pt x="1106424" y="0"/>
                </a:lnTo>
              </a:path>
            </a:pathLst>
          </a:custGeom>
          <a:noFill/>
          <a:ln w="12700">
            <a:gradFill>
              <a:gsLst>
                <a:gs pos="100000">
                  <a:schemeClr val="accent2">
                    <a:lumMod val="20000"/>
                    <a:lumOff val="80000"/>
                    <a:alpha val="0"/>
                  </a:schemeClr>
                </a:gs>
                <a:gs pos="2000">
                  <a:schemeClr val="accent1"/>
                </a:gs>
              </a:gsLst>
              <a:lin ang="0" scaled="0"/>
            </a:gra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lIns="1224000" tIns="0" rIns="0" bIns="0" numCol="1" spcCol="0" rtlCol="0" fromWordArt="0" anchor="ctr" anchorCtr="0" forceAA="0" compatLnSpc="1">
            <a:noAutofit/>
          </a:bodyPr>
          <a:lstStyle/>
          <a:p>
            <a:pPr indent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b="1" noProof="0" dirty="0" smtClean="0">
                <a:ln>
                  <a:noFill/>
                </a:ln>
                <a:solidFill>
                  <a:srgbClr val="1B83BC"/>
                </a:solidFill>
                <a:effectLst/>
                <a:uLnTx/>
                <a:uFillTx/>
                <a:latin typeface="汉仪中简黑简" panose="00020600040101010101" charset="-122"/>
                <a:ea typeface="汉仪中简黑简" panose="00020600040101010101" charset="-122"/>
                <a:sym typeface="+mn-ea"/>
              </a:rPr>
              <a:t>新理念、新视角</a:t>
            </a:r>
            <a:endParaRPr lang="zh-CN" altLang="en-US" b="1" noProof="0" dirty="0" smtClean="0">
              <a:ln>
                <a:noFill/>
              </a:ln>
              <a:solidFill>
                <a:srgbClr val="1B83BC"/>
              </a:solidFill>
              <a:effectLst/>
              <a:uLnTx/>
              <a:uFillTx/>
              <a:latin typeface="汉仪中简黑简" panose="00020600040101010101" charset="-122"/>
              <a:ea typeface="汉仪中简黑简" panose="00020600040101010101" charset="-122"/>
              <a:sym typeface="+mn-ea"/>
            </a:endParaRPr>
          </a:p>
          <a:p>
            <a:pPr indent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1600" dirty="0" smtClean="0">
                <a:solidFill>
                  <a:schemeClr val="tx1"/>
                </a:solidFill>
                <a:latin typeface="汉仪中简黑简" panose="00020600040101010101" charset="-122"/>
                <a:ea typeface="汉仪中简黑简" panose="00020600040101010101" charset="-122"/>
                <a:sym typeface="+mn-ea"/>
              </a:rPr>
              <a:t>幼儿是有能力、有自信的学习者和沟通者。</a:t>
            </a:r>
            <a:r>
              <a:rPr lang="zh-CN" sz="1600" dirty="0" smtClean="0">
                <a:solidFill>
                  <a:schemeClr val="tx1"/>
                </a:solidFill>
                <a:latin typeface="汉仪中简黑简" panose="00020600040101010101" charset="-122"/>
                <a:ea typeface="汉仪中简黑简" panose="00020600040101010101" charset="-122"/>
                <a:sym typeface="+mn-ea"/>
              </a:rPr>
              <a:t>每一次尝试都是对已有经验的挑战，也是建构新经验的过程。</a:t>
            </a:r>
            <a:endParaRPr lang="zh-CN" sz="1600" dirty="0" smtClean="0">
              <a:solidFill>
                <a:schemeClr val="tx1"/>
              </a:solidFill>
              <a:latin typeface="汉仪中简黑简" panose="00020600040101010101" charset="-122"/>
              <a:ea typeface="汉仪中简黑简" panose="00020600040101010101" charset="-122"/>
              <a:sym typeface="+mn-ea"/>
            </a:endParaRPr>
          </a:p>
        </p:txBody>
      </p:sp>
      <p:sp>
        <p:nvSpPr>
          <p:cNvPr id="2" name="对象5"/>
          <p:cNvSpPr/>
          <p:nvPr>
            <p:custDataLst>
              <p:tags r:id="rId5"/>
            </p:custDataLst>
          </p:nvPr>
        </p:nvSpPr>
        <p:spPr>
          <a:xfrm>
            <a:off x="3985349" y="1680965"/>
            <a:ext cx="731520" cy="731520"/>
          </a:xfrm>
          <a:custGeom>
            <a:avLst/>
            <a:gdLst/>
            <a:ahLst/>
            <a:cxnLst/>
            <a:rect l="l" t="t" r="r" b="b"/>
            <a:pathLst>
              <a:path w="731520" h="731520">
                <a:moveTo>
                  <a:pt x="27432" y="292608"/>
                </a:moveTo>
                <a:cubicBezTo>
                  <a:pt x="-9144" y="329184"/>
                  <a:pt x="-9144" y="393192"/>
                  <a:pt x="27432" y="438912"/>
                </a:cubicBezTo>
                <a:lnTo>
                  <a:pt x="292608" y="694944"/>
                </a:lnTo>
                <a:cubicBezTo>
                  <a:pt x="329184" y="740664"/>
                  <a:pt x="393192" y="740664"/>
                  <a:pt x="438912" y="694944"/>
                </a:cubicBezTo>
                <a:lnTo>
                  <a:pt x="694944" y="438912"/>
                </a:lnTo>
                <a:cubicBezTo>
                  <a:pt x="740664" y="393192"/>
                  <a:pt x="740664" y="329184"/>
                  <a:pt x="694944" y="292608"/>
                </a:cubicBezTo>
                <a:lnTo>
                  <a:pt x="438912" y="27432"/>
                </a:lnTo>
                <a:cubicBezTo>
                  <a:pt x="393192" y="-9144"/>
                  <a:pt x="329184" y="-9144"/>
                  <a:pt x="292608" y="27432"/>
                </a:cubicBezTo>
                <a:lnTo>
                  <a:pt x="27432" y="292608"/>
                </a:lnTo>
              </a:path>
            </a:pathLst>
          </a:custGeom>
          <a:solidFill>
            <a:schemeClr val="accent1"/>
          </a:solidFill>
          <a:ln w="25400">
            <a:noFill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lIns="0" tIns="0" rIns="0" bIns="0" anchor="ctr">
            <a:norm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smtClean="0">
                <a:latin typeface="+mn-ea"/>
                <a:cs typeface="+mn-ea"/>
                <a:sym typeface="+mn-ea"/>
              </a:rPr>
              <a:t>01</a:t>
            </a:r>
            <a:endParaRPr lang="en-US" altLang="zh-CN" sz="2400" b="1" dirty="0">
              <a:latin typeface="+mn-ea"/>
              <a:cs typeface="+mn-ea"/>
              <a:sym typeface="+mn-ea"/>
            </a:endParaRPr>
          </a:p>
        </p:txBody>
      </p:sp>
      <p:sp>
        <p:nvSpPr>
          <p:cNvPr id="4" name="对象6"/>
          <p:cNvSpPr/>
          <p:nvPr>
            <p:custDataLst>
              <p:tags r:id="rId6"/>
            </p:custDataLst>
          </p:nvPr>
        </p:nvSpPr>
        <p:spPr>
          <a:xfrm>
            <a:off x="5010821" y="3518909"/>
            <a:ext cx="731520" cy="731520"/>
          </a:xfrm>
          <a:custGeom>
            <a:avLst/>
            <a:gdLst/>
            <a:ahLst/>
            <a:cxnLst/>
            <a:rect l="l" t="t" r="r" b="b"/>
            <a:pathLst>
              <a:path w="731520" h="731520">
                <a:moveTo>
                  <a:pt x="27432" y="292608"/>
                </a:moveTo>
                <a:cubicBezTo>
                  <a:pt x="-9144" y="329184"/>
                  <a:pt x="-9144" y="393192"/>
                  <a:pt x="27432" y="438912"/>
                </a:cubicBezTo>
                <a:lnTo>
                  <a:pt x="292608" y="694944"/>
                </a:lnTo>
                <a:cubicBezTo>
                  <a:pt x="329184" y="740664"/>
                  <a:pt x="393192" y="740664"/>
                  <a:pt x="438912" y="694944"/>
                </a:cubicBezTo>
                <a:lnTo>
                  <a:pt x="694944" y="438912"/>
                </a:lnTo>
                <a:cubicBezTo>
                  <a:pt x="740664" y="393192"/>
                  <a:pt x="740664" y="329184"/>
                  <a:pt x="694944" y="292608"/>
                </a:cubicBezTo>
                <a:lnTo>
                  <a:pt x="438912" y="27432"/>
                </a:lnTo>
                <a:cubicBezTo>
                  <a:pt x="393192" y="-9144"/>
                  <a:pt x="329184" y="-9144"/>
                  <a:pt x="292608" y="27432"/>
                </a:cubicBezTo>
                <a:lnTo>
                  <a:pt x="27432" y="292608"/>
                </a:lnTo>
              </a:path>
            </a:pathLst>
          </a:custGeom>
          <a:solidFill>
            <a:schemeClr val="accent1"/>
          </a:solidFill>
          <a:ln w="25400">
            <a:noFill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lIns="0" tIns="0" rIns="0" bIns="0" anchor="ctr">
            <a:norm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smtClean="0">
                <a:latin typeface="+mn-ea"/>
                <a:cs typeface="+mn-ea"/>
                <a:sym typeface="+mn-ea"/>
              </a:rPr>
              <a:t>02</a:t>
            </a:r>
            <a:endParaRPr lang="en-US" altLang="zh-CN" sz="2400" b="1" dirty="0">
              <a:latin typeface="+mn-ea"/>
              <a:cs typeface="+mn-ea"/>
              <a:sym typeface="+mn-ea"/>
            </a:endParaRPr>
          </a:p>
        </p:txBody>
      </p:sp>
      <p:sp>
        <p:nvSpPr>
          <p:cNvPr id="9" name="对象7"/>
          <p:cNvSpPr/>
          <p:nvPr>
            <p:custDataLst>
              <p:tags r:id="rId7"/>
            </p:custDataLst>
          </p:nvPr>
        </p:nvSpPr>
        <p:spPr>
          <a:xfrm>
            <a:off x="3985349" y="5352281"/>
            <a:ext cx="731520" cy="731520"/>
          </a:xfrm>
          <a:custGeom>
            <a:avLst/>
            <a:gdLst/>
            <a:ahLst/>
            <a:cxnLst/>
            <a:rect l="l" t="t" r="r" b="b"/>
            <a:pathLst>
              <a:path w="731520" h="731520">
                <a:moveTo>
                  <a:pt x="27432" y="292608"/>
                </a:moveTo>
                <a:cubicBezTo>
                  <a:pt x="-9144" y="329184"/>
                  <a:pt x="-9144" y="393192"/>
                  <a:pt x="27432" y="438912"/>
                </a:cubicBezTo>
                <a:lnTo>
                  <a:pt x="292608" y="694944"/>
                </a:lnTo>
                <a:cubicBezTo>
                  <a:pt x="329184" y="740664"/>
                  <a:pt x="393192" y="740664"/>
                  <a:pt x="438912" y="694944"/>
                </a:cubicBezTo>
                <a:lnTo>
                  <a:pt x="694944" y="438912"/>
                </a:lnTo>
                <a:cubicBezTo>
                  <a:pt x="740664" y="393192"/>
                  <a:pt x="740664" y="329184"/>
                  <a:pt x="694944" y="292608"/>
                </a:cubicBezTo>
                <a:lnTo>
                  <a:pt x="438912" y="27432"/>
                </a:lnTo>
                <a:cubicBezTo>
                  <a:pt x="393192" y="-9144"/>
                  <a:pt x="329184" y="-9144"/>
                  <a:pt x="292608" y="27432"/>
                </a:cubicBezTo>
                <a:lnTo>
                  <a:pt x="27432" y="292608"/>
                </a:lnTo>
              </a:path>
            </a:pathLst>
          </a:custGeom>
          <a:solidFill>
            <a:schemeClr val="accent1"/>
          </a:solidFill>
          <a:ln w="25400">
            <a:noFill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lIns="0" tIns="0" rIns="0" bIns="0" anchor="ctr">
            <a:norm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smtClean="0">
                <a:latin typeface="+mn-ea"/>
                <a:cs typeface="+mn-ea"/>
                <a:sym typeface="+mn-ea"/>
              </a:rPr>
              <a:t>03</a:t>
            </a:r>
            <a:endParaRPr lang="en-US" altLang="zh-CN" sz="2400" b="1" dirty="0">
              <a:latin typeface="+mn-ea"/>
              <a:cs typeface="+mn-ea"/>
              <a:sym typeface="+mn-ea"/>
            </a:endParaRPr>
          </a:p>
        </p:txBody>
      </p:sp>
      <p:sp>
        <p:nvSpPr>
          <p:cNvPr id="17" name="对象12"/>
          <p:cNvSpPr>
            <a:spLocks noChangeAspect="1"/>
          </p:cNvSpPr>
          <p:nvPr>
            <p:custDataLst>
              <p:tags r:id="rId8"/>
            </p:custDataLst>
          </p:nvPr>
        </p:nvSpPr>
        <p:spPr>
          <a:xfrm>
            <a:off x="1148785" y="2316073"/>
            <a:ext cx="3188409" cy="3132620"/>
          </a:xfrm>
          <a:custGeom>
            <a:avLst/>
            <a:gdLst/>
            <a:ahLst/>
            <a:cxnLst/>
            <a:rect l="l" t="t" r="r" b="b"/>
            <a:pathLst>
              <a:path w="2340864" h="2340864">
                <a:moveTo>
                  <a:pt x="987552" y="73152"/>
                </a:moveTo>
                <a:lnTo>
                  <a:pt x="73152" y="987552"/>
                </a:lnTo>
                <a:cubicBezTo>
                  <a:pt x="-27432" y="1088136"/>
                  <a:pt x="-27432" y="1252728"/>
                  <a:pt x="73152" y="1353312"/>
                </a:cubicBezTo>
                <a:lnTo>
                  <a:pt x="987552" y="2267712"/>
                </a:lnTo>
                <a:cubicBezTo>
                  <a:pt x="1088136" y="2368296"/>
                  <a:pt x="1252728" y="2368296"/>
                  <a:pt x="1353312" y="2267712"/>
                </a:cubicBezTo>
                <a:lnTo>
                  <a:pt x="2267712" y="1353312"/>
                </a:lnTo>
                <a:cubicBezTo>
                  <a:pt x="2368296" y="1252728"/>
                  <a:pt x="2368296" y="1088136"/>
                  <a:pt x="2267712" y="987552"/>
                </a:cubicBezTo>
                <a:lnTo>
                  <a:pt x="1353312" y="73152"/>
                </a:lnTo>
                <a:cubicBezTo>
                  <a:pt x="1252728" y="-27432"/>
                  <a:pt x="1088136" y="-27432"/>
                  <a:pt x="987552" y="73152"/>
                </a:cubicBezTo>
              </a:path>
            </a:pathLst>
          </a:custGeom>
          <a:noFill/>
          <a:ln w="53975">
            <a:solidFill>
              <a:schemeClr val="accent1"/>
            </a:solidFill>
          </a:ln>
        </p:spPr>
        <p:txBody>
          <a:bodyPr wrap="square" lIns="360000" tIns="0" rIns="360000" bIns="0" anchor="ctr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 dirty="0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幼儿</a:t>
            </a:r>
            <a:endParaRPr lang="zh-CN" altLang="en-US" sz="4400" b="1" dirty="0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pic>
        <p:nvPicPr>
          <p:cNvPr id="6" name="图片 5" descr="QQ图片20220804230934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print"/>
          <a:srcRect t="58028" r="62313"/>
          <a:stretch>
            <a:fillRect/>
          </a:stretch>
        </p:blipFill>
        <p:spPr>
          <a:xfrm rot="10800000" flipH="1">
            <a:off x="0" y="0"/>
            <a:ext cx="3014980" cy="1889125"/>
          </a:xfrm>
          <a:prstGeom prst="rect">
            <a:avLst/>
          </a:prstGeom>
        </p:spPr>
      </p:pic>
      <p:pic>
        <p:nvPicPr>
          <p:cNvPr id="7" name="图片 6" descr="QQ图片20220804230934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 cstate="print"/>
          <a:srcRect t="58028" r="62313"/>
          <a:stretch>
            <a:fillRect/>
          </a:stretch>
        </p:blipFill>
        <p:spPr>
          <a:xfrm flipH="1">
            <a:off x="10304780" y="5675630"/>
            <a:ext cx="1887220" cy="1182370"/>
          </a:xfrm>
          <a:prstGeom prst="rect">
            <a:avLst/>
          </a:prstGeom>
        </p:spPr>
      </p:pic>
      <p:sp>
        <p:nvSpPr>
          <p:cNvPr id="27" name="文本框 26"/>
          <p:cNvSpPr txBox="1"/>
          <p:nvPr>
            <p:custDataLst>
              <p:tags r:id="rId13"/>
            </p:custDataLst>
          </p:nvPr>
        </p:nvSpPr>
        <p:spPr>
          <a:xfrm>
            <a:off x="2822575" y="429260"/>
            <a:ext cx="2919730" cy="807720"/>
          </a:xfrm>
          <a:prstGeom prst="rect">
            <a:avLst/>
          </a:prstGeom>
          <a:noFill/>
        </p:spPr>
        <p:txBody>
          <a:bodyPr wrap="none" rtlCol="0">
            <a:no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600" b="1" kern="0" dirty="0" smtClean="0">
                <a:solidFill>
                  <a:srgbClr val="2C6FB8"/>
                </a:solidFill>
                <a:latin typeface="汉仪中简黑简" panose="00020600040101010101" charset="-122"/>
                <a:ea typeface="汉仪中简黑简" panose="00020600040101010101" charset="-122"/>
                <a:cs typeface="宋体" panose="02010600030101010101" pitchFamily="2" charset="-122"/>
                <a:sym typeface="Calibri" panose="020F0502020204030204" charset="0"/>
              </a:rPr>
              <a:t>我们的收获</a:t>
            </a:r>
            <a:endParaRPr kumimoji="0" lang="zh-CN" altLang="en-US" sz="3600" b="1" i="0" u="none" strike="noStrike" kern="0" cap="none" spc="0" normalizeH="0" baseline="0" noProof="0" dirty="0" smtClean="0">
              <a:ln>
                <a:noFill/>
              </a:ln>
              <a:solidFill>
                <a:srgbClr val="2C6FB8"/>
              </a:solidFill>
              <a:effectLst/>
              <a:uLnTx/>
              <a:uFillTx/>
              <a:latin typeface="汉仪中简黑简" panose="00020600040101010101" charset="-122"/>
              <a:ea typeface="汉仪中简黑简" panose="00020600040101010101" charset="-122"/>
              <a:cs typeface="宋体" panose="02010600030101010101" pitchFamily="2" charset="-122"/>
              <a:sym typeface="Calibri" panose="020F0502020204030204" charset="0"/>
            </a:endParaRPr>
          </a:p>
        </p:txBody>
      </p:sp>
    </p:spTree>
    <p:custDataLst>
      <p:tags r:id="rId1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  <p:bldP spid="14" grpId="0" animBg="1"/>
      <p:bldP spid="14" grpId="1" animBg="1"/>
      <p:bldP spid="18" grpId="0" animBg="1"/>
      <p:bldP spid="18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QQ图片20220804230934"/>
          <p:cNvPicPr>
            <a:picLocks noChangeAspect="1"/>
          </p:cNvPicPr>
          <p:nvPr/>
        </p:nvPicPr>
        <p:blipFill>
          <a:blip r:embed="rId1" cstate="print"/>
          <a:srcRect t="58028" r="62313"/>
          <a:stretch>
            <a:fillRect/>
          </a:stretch>
        </p:blipFill>
        <p:spPr>
          <a:xfrm rot="10800000" flipH="1">
            <a:off x="0" y="0"/>
            <a:ext cx="3719830" cy="2330450"/>
          </a:xfrm>
          <a:prstGeom prst="rect">
            <a:avLst/>
          </a:prstGeom>
        </p:spPr>
      </p:pic>
      <p:pic>
        <p:nvPicPr>
          <p:cNvPr id="2" name="图片 1" descr="QQ图片20220804230934"/>
          <p:cNvPicPr>
            <a:picLocks noChangeAspect="1"/>
          </p:cNvPicPr>
          <p:nvPr/>
        </p:nvPicPr>
        <p:blipFill>
          <a:blip r:embed="rId2" cstate="print"/>
          <a:srcRect t="58028" r="62313"/>
          <a:stretch>
            <a:fillRect/>
          </a:stretch>
        </p:blipFill>
        <p:spPr>
          <a:xfrm flipH="1">
            <a:off x="8128000" y="4312285"/>
            <a:ext cx="4064000" cy="254571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70560" y="2209165"/>
            <a:ext cx="2710815" cy="27997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800" b="1" i="0" u="none" strike="noStrike" kern="1200" cap="none" spc="0" normalizeH="0" baseline="0" noProof="0" dirty="0">
                <a:ln w="0"/>
                <a:solidFill>
                  <a:srgbClr val="2C6FB8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中简黑简" panose="00020600040101010101" charset="-122"/>
                <a:ea typeface="汉仪中简黑简" panose="00020600040101010101" charset="-122"/>
                <a:cs typeface="MV Boli" panose="02000500030200090000" pitchFamily="2" charset="0"/>
              </a:rPr>
              <a:t>目</a:t>
            </a:r>
            <a:endParaRPr kumimoji="0" lang="zh-CN" altLang="en-US" sz="8800" b="1" i="0" u="none" strike="noStrike" kern="1200" cap="none" spc="0" normalizeH="0" baseline="0" noProof="0" dirty="0">
              <a:ln w="0"/>
              <a:solidFill>
                <a:srgbClr val="2C6FB8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汉仪中简黑简" panose="00020600040101010101" charset="-122"/>
              <a:ea typeface="汉仪中简黑简" panose="00020600040101010101" charset="-122"/>
              <a:cs typeface="MV Boli" panose="02000500030200090000" pitchFamily="2" charset="0"/>
            </a:endParaRPr>
          </a:p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800" b="1" i="0" u="none" strike="noStrike" kern="1200" cap="none" spc="0" normalizeH="0" baseline="0" noProof="0" dirty="0">
                <a:ln w="0"/>
                <a:solidFill>
                  <a:srgbClr val="2C6FB8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中简黑简" panose="00020600040101010101" charset="-122"/>
                <a:ea typeface="汉仪中简黑简" panose="00020600040101010101" charset="-122"/>
                <a:cs typeface="MV Boli" panose="02000500030200090000" pitchFamily="2" charset="0"/>
              </a:rPr>
              <a:t>录</a:t>
            </a:r>
            <a:endParaRPr kumimoji="0" lang="zh-CN" altLang="en-US" sz="8800" b="1" i="0" u="none" strike="noStrike" kern="1200" cap="none" spc="0" normalizeH="0" baseline="0" noProof="0" dirty="0">
              <a:ln w="0"/>
              <a:solidFill>
                <a:srgbClr val="2C6FB8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汉仪中简黑简" panose="00020600040101010101" charset="-122"/>
              <a:ea typeface="汉仪中简黑简" panose="00020600040101010101" charset="-122"/>
              <a:cs typeface="MV Boli" panose="02000500030200090000" pitchFamily="2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22240" y="1790700"/>
            <a:ext cx="48971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2C6FB8"/>
                </a:solidFill>
                <a:effectLst/>
                <a:uLnTx/>
                <a:uFillTx/>
                <a:latin typeface="汉仪中简黑简" panose="00020600040101010101" charset="-122"/>
                <a:ea typeface="汉仪中简黑简" panose="00020600040101010101" charset="-122"/>
                <a:cs typeface="微软雅黑" panose="020B0503020204020204" charset="-122"/>
                <a:sym typeface="Arial" panose="020B0604020202020204" pitchFamily="34" charset="0"/>
              </a:rPr>
              <a:t>沙水游戏的价值、意义</a:t>
            </a:r>
            <a:endParaRPr kumimoji="0" lang="zh-CN" altLang="en-US" sz="3600" b="1" i="0" u="none" strike="noStrike" kern="0" cap="none" spc="0" normalizeH="0" baseline="0" noProof="0" dirty="0">
              <a:ln>
                <a:noFill/>
              </a:ln>
              <a:solidFill>
                <a:srgbClr val="2C6FB8"/>
              </a:solidFill>
              <a:effectLst/>
              <a:uLnTx/>
              <a:uFillTx/>
              <a:latin typeface="汉仪中简黑简" panose="00020600040101010101" charset="-122"/>
              <a:ea typeface="汉仪中简黑简" panose="00020600040101010101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222240" y="4491990"/>
            <a:ext cx="44107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2C6FB8"/>
                </a:solidFill>
                <a:effectLst/>
                <a:uLnTx/>
                <a:uFillTx/>
                <a:latin typeface="汉仪中简黑简" panose="00020600040101010101" charset="-122"/>
                <a:ea typeface="汉仪中简黑简" panose="00020600040101010101" charset="-122"/>
                <a:cs typeface="微软雅黑" panose="020B0503020204020204" charset="-122"/>
                <a:sym typeface="Arial" panose="020B0604020202020204" pitchFamily="34" charset="0"/>
              </a:rPr>
              <a:t>沙水游戏案例分享</a:t>
            </a:r>
            <a:endParaRPr kumimoji="0" lang="zh-CN" altLang="en-US" sz="3600" b="1" i="0" u="none" strike="noStrike" kern="0" cap="none" spc="0" normalizeH="0" baseline="0" noProof="0" dirty="0">
              <a:ln>
                <a:noFill/>
              </a:ln>
              <a:solidFill>
                <a:srgbClr val="2C6FB8"/>
              </a:solidFill>
              <a:effectLst/>
              <a:uLnTx/>
              <a:uFillTx/>
              <a:latin typeface="汉仪中简黑简" panose="00020600040101010101" charset="-122"/>
              <a:ea typeface="汉仪中简黑简" panose="00020600040101010101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5222240" y="3141345"/>
            <a:ext cx="48971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2C6FB8"/>
                </a:solidFill>
                <a:effectLst/>
                <a:uLnTx/>
                <a:uFillTx/>
                <a:latin typeface="汉仪中简黑简" panose="00020600040101010101" charset="-122"/>
                <a:ea typeface="汉仪中简黑简" panose="00020600040101010101" charset="-122"/>
                <a:cs typeface="微软雅黑" panose="020B0503020204020204" charset="-122"/>
                <a:sym typeface="Arial" panose="020B0604020202020204" pitchFamily="34" charset="0"/>
              </a:rPr>
              <a:t>园所沙水游戏区改造</a:t>
            </a:r>
            <a:endParaRPr kumimoji="0" lang="zh-CN" altLang="en-US" sz="3600" b="1" i="0" u="none" strike="noStrike" kern="0" cap="none" spc="0" normalizeH="0" baseline="0" noProof="0" dirty="0">
              <a:ln>
                <a:noFill/>
              </a:ln>
              <a:solidFill>
                <a:srgbClr val="2C6FB8"/>
              </a:solidFill>
              <a:effectLst/>
              <a:uLnTx/>
              <a:uFillTx/>
              <a:latin typeface="汉仪中简黑简" panose="00020600040101010101" charset="-122"/>
              <a:ea typeface="汉仪中简黑简" panose="00020600040101010101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5" name="文本框3"/>
          <p:cNvSpPr txBox="1"/>
          <p:nvPr/>
        </p:nvSpPr>
        <p:spPr>
          <a:xfrm>
            <a:off x="4095637" y="1684020"/>
            <a:ext cx="1066673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i="0" u="none" strike="noStrike" kern="1200" cap="none" spc="0" normalizeH="0" baseline="0" noProof="0" dirty="0">
                <a:ln>
                  <a:noFill/>
                </a:ln>
                <a:solidFill>
                  <a:srgbClr val="2C6FB8"/>
                </a:solidFill>
                <a:effectLst/>
                <a:uLnTx/>
                <a:uFillTx/>
                <a:latin typeface="汉仪中简黑简" panose="00020600040101010101" charset="-122"/>
                <a:ea typeface="汉仪中简黑简" panose="00020600040101010101" charset="-122"/>
                <a:cs typeface="微软雅黑" panose="020B0503020204020204" charset="-122"/>
              </a:rPr>
              <a:t>一</a:t>
            </a:r>
            <a:r>
              <a:rPr kumimoji="0" lang="zh-CN" altLang="en-US" sz="5400" i="0" u="none" strike="noStrike" kern="1200" cap="none" spc="0" normalizeH="0" baseline="0" noProof="0" dirty="0">
                <a:ln>
                  <a:noFill/>
                </a:ln>
                <a:solidFill>
                  <a:srgbClr val="2C6FB8"/>
                </a:solidFill>
                <a:effectLst/>
                <a:uLnTx/>
                <a:uFillTx/>
                <a:latin typeface="汉仪中简黑简" panose="00020600040101010101" charset="-122"/>
                <a:ea typeface="汉仪中简黑简" panose="00020600040101010101" charset="-122"/>
                <a:cs typeface="微软雅黑" panose="020B0503020204020204" charset="-122"/>
              </a:rPr>
              <a:t>、</a:t>
            </a:r>
            <a:endParaRPr kumimoji="0" lang="zh-CN" altLang="en-US" sz="5400" i="0" u="none" strike="noStrike" kern="1200" cap="none" spc="0" normalizeH="0" baseline="0" noProof="0" dirty="0">
              <a:ln>
                <a:noFill/>
              </a:ln>
              <a:solidFill>
                <a:srgbClr val="2C6FB8"/>
              </a:solidFill>
              <a:effectLst/>
              <a:uLnTx/>
              <a:uFillTx/>
              <a:latin typeface="汉仪中简黑简" panose="00020600040101010101" charset="-122"/>
              <a:ea typeface="汉仪中简黑简" panose="00020600040101010101" charset="-122"/>
              <a:cs typeface="微软雅黑" panose="020B0503020204020204" charset="-122"/>
            </a:endParaRPr>
          </a:p>
        </p:txBody>
      </p:sp>
      <p:sp>
        <p:nvSpPr>
          <p:cNvPr id="17" name="文本框3"/>
          <p:cNvSpPr txBox="1"/>
          <p:nvPr/>
        </p:nvSpPr>
        <p:spPr>
          <a:xfrm>
            <a:off x="4095637" y="4312285"/>
            <a:ext cx="1066673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i="0" u="none" strike="noStrike" kern="1200" cap="none" spc="0" normalizeH="0" baseline="0" noProof="0" dirty="0">
                <a:ln>
                  <a:noFill/>
                </a:ln>
                <a:solidFill>
                  <a:srgbClr val="2C6FB8"/>
                </a:solidFill>
                <a:effectLst/>
                <a:uLnTx/>
                <a:uFillTx/>
                <a:latin typeface="汉仪中简黑简" panose="00020600040101010101" charset="-122"/>
                <a:ea typeface="汉仪中简黑简" panose="00020600040101010101" charset="-122"/>
                <a:cs typeface="微软雅黑" panose="020B0503020204020204" charset="-122"/>
              </a:rPr>
              <a:t>三</a:t>
            </a:r>
            <a:r>
              <a:rPr kumimoji="0" lang="zh-CN" altLang="en-US" sz="5400" i="0" u="none" strike="noStrike" kern="1200" cap="none" spc="0" normalizeH="0" baseline="0" noProof="0" dirty="0">
                <a:ln>
                  <a:noFill/>
                </a:ln>
                <a:solidFill>
                  <a:srgbClr val="2C6FB8"/>
                </a:solidFill>
                <a:effectLst/>
                <a:uLnTx/>
                <a:uFillTx/>
                <a:latin typeface="汉仪中简黑简" panose="00020600040101010101" charset="-122"/>
                <a:ea typeface="汉仪中简黑简" panose="00020600040101010101" charset="-122"/>
                <a:cs typeface="微软雅黑" panose="020B0503020204020204" charset="-122"/>
              </a:rPr>
              <a:t>、</a:t>
            </a:r>
            <a:endParaRPr kumimoji="0" lang="zh-CN" altLang="en-US" sz="5400" i="0" u="none" strike="noStrike" kern="1200" cap="none" spc="0" normalizeH="0" baseline="0" noProof="0" dirty="0">
              <a:ln>
                <a:noFill/>
              </a:ln>
              <a:solidFill>
                <a:srgbClr val="2C6FB8"/>
              </a:solidFill>
              <a:effectLst/>
              <a:uLnTx/>
              <a:uFillTx/>
              <a:latin typeface="汉仪中简黑简" panose="00020600040101010101" charset="-122"/>
              <a:ea typeface="汉仪中简黑简" panose="00020600040101010101" charset="-122"/>
              <a:cs typeface="微软雅黑" panose="020B0503020204020204" charset="-122"/>
            </a:endParaRPr>
          </a:p>
        </p:txBody>
      </p:sp>
      <p:sp>
        <p:nvSpPr>
          <p:cNvPr id="22" name="文本框3"/>
          <p:cNvSpPr txBox="1"/>
          <p:nvPr/>
        </p:nvSpPr>
        <p:spPr>
          <a:xfrm>
            <a:off x="4095637" y="2997835"/>
            <a:ext cx="1066673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i="0" u="none" strike="noStrike" kern="1200" cap="none" spc="0" normalizeH="0" baseline="0" noProof="0" dirty="0">
                <a:ln>
                  <a:noFill/>
                </a:ln>
                <a:solidFill>
                  <a:srgbClr val="2C6FB8"/>
                </a:solidFill>
                <a:effectLst/>
                <a:uLnTx/>
                <a:uFillTx/>
                <a:latin typeface="汉仪中简黑简" panose="00020600040101010101" charset="-122"/>
                <a:ea typeface="汉仪中简黑简" panose="00020600040101010101" charset="-122"/>
                <a:cs typeface="微软雅黑" panose="020B0503020204020204" charset="-122"/>
              </a:rPr>
              <a:t>二</a:t>
            </a:r>
            <a:r>
              <a:rPr kumimoji="0" lang="zh-CN" altLang="en-US" sz="5400" i="0" u="none" strike="noStrike" kern="1200" cap="none" spc="0" normalizeH="0" baseline="0" noProof="0" dirty="0">
                <a:ln>
                  <a:noFill/>
                </a:ln>
                <a:solidFill>
                  <a:srgbClr val="2C6FB8"/>
                </a:solidFill>
                <a:effectLst/>
                <a:uLnTx/>
                <a:uFillTx/>
                <a:latin typeface="汉仪中简黑简" panose="00020600040101010101" charset="-122"/>
                <a:ea typeface="汉仪中简黑简" panose="00020600040101010101" charset="-122"/>
                <a:cs typeface="微软雅黑" panose="020B0503020204020204" charset="-122"/>
              </a:rPr>
              <a:t>、</a:t>
            </a:r>
            <a:endParaRPr kumimoji="0" lang="zh-CN" altLang="en-US" sz="5400" i="0" u="none" strike="noStrike" kern="1200" cap="none" spc="0" normalizeH="0" baseline="0" noProof="0" dirty="0">
              <a:ln>
                <a:noFill/>
              </a:ln>
              <a:solidFill>
                <a:srgbClr val="2C6FB8"/>
              </a:solidFill>
              <a:effectLst/>
              <a:uLnTx/>
              <a:uFillTx/>
              <a:latin typeface="汉仪中简黑简" panose="00020600040101010101" charset="-122"/>
              <a:ea typeface="汉仪中简黑简" panose="00020600040101010101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QQ图片20220804230934"/>
          <p:cNvPicPr>
            <a:picLocks noChangeAspect="1"/>
          </p:cNvPicPr>
          <p:nvPr/>
        </p:nvPicPr>
        <p:blipFill>
          <a:blip r:embed="rId1" cstate="print"/>
          <a:srcRect t="58028" r="62313"/>
          <a:stretch>
            <a:fillRect/>
          </a:stretch>
        </p:blipFill>
        <p:spPr>
          <a:xfrm rot="10800000" flipH="1">
            <a:off x="0" y="0"/>
            <a:ext cx="3014980" cy="1889125"/>
          </a:xfrm>
          <a:prstGeom prst="rect">
            <a:avLst/>
          </a:prstGeom>
        </p:spPr>
      </p:pic>
      <p:pic>
        <p:nvPicPr>
          <p:cNvPr id="2" name="图片 1" descr="QQ图片20220804230934"/>
          <p:cNvPicPr>
            <a:picLocks noChangeAspect="1"/>
          </p:cNvPicPr>
          <p:nvPr/>
        </p:nvPicPr>
        <p:blipFill>
          <a:blip r:embed="rId2" cstate="print"/>
          <a:srcRect t="58028" r="62313"/>
          <a:stretch>
            <a:fillRect/>
          </a:stretch>
        </p:blipFill>
        <p:spPr>
          <a:xfrm flipH="1">
            <a:off x="9868535" y="5402580"/>
            <a:ext cx="2323465" cy="1455420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2409511" y="686780"/>
            <a:ext cx="247205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2C6FB8"/>
                </a:solidFill>
                <a:effectLst/>
                <a:uLnTx/>
                <a:uFillTx/>
                <a:latin typeface="汉仪中简黑简" panose="00020600040101010101" charset="-122"/>
                <a:ea typeface="汉仪中简黑简" panose="00020600040101010101" charset="-122"/>
                <a:cs typeface="宋体" panose="02010600030101010101" pitchFamily="2" charset="-122"/>
                <a:sym typeface="Calibri" panose="020F0502020204030204" charset="0"/>
              </a:rPr>
              <a:t>后续支持：</a:t>
            </a:r>
            <a:endParaRPr kumimoji="0" lang="zh-CN" altLang="en-US" sz="3600" b="1" i="0" u="none" strike="noStrike" kern="0" cap="none" spc="0" normalizeH="0" baseline="0" noProof="0" dirty="0" smtClean="0">
              <a:ln>
                <a:noFill/>
              </a:ln>
              <a:solidFill>
                <a:srgbClr val="2C6FB8"/>
              </a:solidFill>
              <a:effectLst/>
              <a:uLnTx/>
              <a:uFillTx/>
              <a:latin typeface="汉仪中简黑简" panose="00020600040101010101" charset="-122"/>
              <a:ea typeface="汉仪中简黑简" panose="00020600040101010101" charset="-122"/>
              <a:cs typeface="宋体" panose="02010600030101010101" pitchFamily="2" charset="-122"/>
              <a:sym typeface="Calibri" panose="020F050202020403020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37285" y="3425825"/>
            <a:ext cx="9916795" cy="805815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2141220" y="3246120"/>
            <a:ext cx="1164590" cy="1164590"/>
            <a:chOff x="3372" y="4370"/>
            <a:chExt cx="1834" cy="1834"/>
          </a:xfrm>
        </p:grpSpPr>
        <p:sp>
          <p:nvSpPr>
            <p:cNvPr id="5" name="椭圆 4"/>
            <p:cNvSpPr/>
            <p:nvPr/>
          </p:nvSpPr>
          <p:spPr>
            <a:xfrm>
              <a:off x="3372" y="4370"/>
              <a:ext cx="1835" cy="1835"/>
            </a:xfrm>
            <a:prstGeom prst="ellipse">
              <a:avLst/>
            </a:prstGeom>
            <a:solidFill>
              <a:srgbClr val="1B83BC"/>
            </a:solidFill>
            <a:ln>
              <a:noFill/>
            </a:ln>
          </p:spPr>
          <p:style>
            <a:lnRef idx="2">
              <a:srgbClr val="5B9BD5">
                <a:shade val="50000"/>
              </a:srgbClr>
            </a:lnRef>
            <a:fillRef idx="1">
              <a:srgbClr val="5B9BD5"/>
            </a:fillRef>
            <a:effectRef idx="0">
              <a:srgbClr val="5B9BD5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0" name="图片 19" descr="333437323833313b333437313039353bbdccd3fdd4c6"/>
            <p:cNvPicPr>
              <a:picLocks noChangeAspect="1"/>
            </p:cNvPicPr>
            <p:nvPr/>
          </p:nvPicPr>
          <p:blipFill>
            <a:blip r:embed="rId3" cstate="print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830" y="4767"/>
              <a:ext cx="919" cy="919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4448810" y="3246120"/>
            <a:ext cx="1164590" cy="1164590"/>
            <a:chOff x="7006" y="4370"/>
            <a:chExt cx="1834" cy="1834"/>
          </a:xfrm>
        </p:grpSpPr>
        <p:sp>
          <p:nvSpPr>
            <p:cNvPr id="3" name="椭圆 2"/>
            <p:cNvSpPr/>
            <p:nvPr/>
          </p:nvSpPr>
          <p:spPr>
            <a:xfrm>
              <a:off x="7006" y="4370"/>
              <a:ext cx="1835" cy="1835"/>
            </a:xfrm>
            <a:prstGeom prst="ellipse">
              <a:avLst/>
            </a:prstGeom>
            <a:solidFill>
              <a:srgbClr val="ECBABE"/>
            </a:solidFill>
            <a:ln>
              <a:noFill/>
            </a:ln>
          </p:spPr>
          <p:style>
            <a:lnRef idx="2">
              <a:srgbClr val="5B9BD5">
                <a:shade val="50000"/>
              </a:srgbClr>
            </a:lnRef>
            <a:fillRef idx="1">
              <a:srgbClr val="5B9BD5"/>
            </a:fillRef>
            <a:effectRef idx="0">
              <a:srgbClr val="5B9BD5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1" name="图片 20" descr="32313534373431363b32313534373430373bbdccd3fdb2bf"/>
            <p:cNvPicPr>
              <a:picLocks noChangeAspect="1"/>
            </p:cNvPicPr>
            <p:nvPr/>
          </p:nvPicPr>
          <p:blipFill>
            <a:blip r:embed="rId5" cstate="print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7363" y="4667"/>
              <a:ext cx="1120" cy="1120"/>
            </a:xfrm>
            <a:prstGeom prst="rect">
              <a:avLst/>
            </a:prstGeom>
          </p:spPr>
        </p:pic>
      </p:grpSp>
      <p:sp>
        <p:nvSpPr>
          <p:cNvPr id="7" name="椭圆 6"/>
          <p:cNvSpPr/>
          <p:nvPr/>
        </p:nvSpPr>
        <p:spPr>
          <a:xfrm>
            <a:off x="6677660" y="3248660"/>
            <a:ext cx="1165225" cy="1165225"/>
          </a:xfrm>
          <a:prstGeom prst="ellipse">
            <a:avLst/>
          </a:prstGeom>
          <a:solidFill>
            <a:srgbClr val="2C6FB8"/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 descr="343439383331373b343531393134363bbdccd3fdd7cad4b4"/>
          <p:cNvPicPr>
            <a:picLocks noChangeAspect="1"/>
          </p:cNvPicPr>
          <p:nvPr/>
        </p:nvPicPr>
        <p:blipFill>
          <a:blip r:embed="rId7" cstate="print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046595" y="3548380"/>
            <a:ext cx="533400" cy="533400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9012555" y="3248660"/>
            <a:ext cx="1164590" cy="1164590"/>
            <a:chOff x="14193" y="4482"/>
            <a:chExt cx="1834" cy="1834"/>
          </a:xfrm>
        </p:grpSpPr>
        <p:sp>
          <p:nvSpPr>
            <p:cNvPr id="11" name="椭圆 10"/>
            <p:cNvSpPr/>
            <p:nvPr/>
          </p:nvSpPr>
          <p:spPr>
            <a:xfrm>
              <a:off x="14193" y="4482"/>
              <a:ext cx="1835" cy="1835"/>
            </a:xfrm>
            <a:prstGeom prst="ellipse">
              <a:avLst/>
            </a:prstGeom>
            <a:solidFill>
              <a:srgbClr val="EAD31D"/>
            </a:solidFill>
            <a:ln>
              <a:noFill/>
            </a:ln>
          </p:spPr>
          <p:style>
            <a:lnRef idx="2">
              <a:srgbClr val="5B9BD5">
                <a:shade val="50000"/>
              </a:srgbClr>
            </a:lnRef>
            <a:fillRef idx="1">
              <a:srgbClr val="5B9BD5"/>
            </a:fillRef>
            <a:effectRef idx="0">
              <a:srgbClr val="5B9BD5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4" name="图片 23" descr="343538343131343b343538343538383bcae9b0fc"/>
            <p:cNvPicPr>
              <a:picLocks noChangeAspect="1"/>
            </p:cNvPicPr>
            <p:nvPr/>
          </p:nvPicPr>
          <p:blipFill>
            <a:blip r:embed="rId9" cstate="print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14664" y="4819"/>
              <a:ext cx="894" cy="894"/>
            </a:xfrm>
            <a:prstGeom prst="rect">
              <a:avLst/>
            </a:prstGeom>
          </p:spPr>
        </p:pic>
      </p:grpSp>
      <p:sp>
        <p:nvSpPr>
          <p:cNvPr id="14" name="弧形 13"/>
          <p:cNvSpPr/>
          <p:nvPr/>
        </p:nvSpPr>
        <p:spPr>
          <a:xfrm>
            <a:off x="1689100" y="2240280"/>
            <a:ext cx="2068830" cy="2068830"/>
          </a:xfrm>
          <a:prstGeom prst="arc">
            <a:avLst>
              <a:gd name="adj1" fmla="val 10447512"/>
              <a:gd name="adj2" fmla="val 258804"/>
            </a:avLst>
          </a:prstGeom>
          <a:ln>
            <a:solidFill>
              <a:sysClr val="window" lastClr="FFFFFF">
                <a:lumMod val="75000"/>
              </a:sysClr>
            </a:solidFill>
            <a:headEnd type="arrow" w="med" len="med"/>
            <a:tailEnd type="arrow" w="med" len="med"/>
          </a:ln>
        </p:spPr>
        <p:style>
          <a:lnRef idx="1">
            <a:srgbClr val="5B9BD5"/>
          </a:lnRef>
          <a:fillRef idx="0">
            <a:srgbClr val="5B9BD5"/>
          </a:fillRef>
          <a:effectRef idx="0">
            <a:srgbClr val="5B9BD5"/>
          </a:effectRef>
          <a:fontRef idx="minor">
            <a:sysClr val="windowText" lastClr="000000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弧形 14"/>
          <p:cNvSpPr/>
          <p:nvPr/>
        </p:nvSpPr>
        <p:spPr>
          <a:xfrm>
            <a:off x="6225540" y="2240280"/>
            <a:ext cx="2068830" cy="2068830"/>
          </a:xfrm>
          <a:prstGeom prst="arc">
            <a:avLst>
              <a:gd name="adj1" fmla="val 10447512"/>
              <a:gd name="adj2" fmla="val 258804"/>
            </a:avLst>
          </a:prstGeom>
          <a:ln>
            <a:solidFill>
              <a:sysClr val="window" lastClr="FFFFFF">
                <a:lumMod val="75000"/>
              </a:sysClr>
            </a:solidFill>
            <a:headEnd type="arrow" w="med" len="med"/>
            <a:tailEnd type="arrow" w="med" len="med"/>
          </a:ln>
        </p:spPr>
        <p:style>
          <a:lnRef idx="1">
            <a:srgbClr val="5B9BD5"/>
          </a:lnRef>
          <a:fillRef idx="0">
            <a:srgbClr val="5B9BD5"/>
          </a:fillRef>
          <a:effectRef idx="0">
            <a:srgbClr val="5B9BD5"/>
          </a:effectRef>
          <a:fontRef idx="minor">
            <a:sysClr val="windowText" lastClr="000000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弧形 15"/>
          <p:cNvSpPr/>
          <p:nvPr/>
        </p:nvSpPr>
        <p:spPr>
          <a:xfrm rot="10800000">
            <a:off x="3986530" y="3300095"/>
            <a:ext cx="2068830" cy="2068830"/>
          </a:xfrm>
          <a:prstGeom prst="arc">
            <a:avLst>
              <a:gd name="adj1" fmla="val 10447512"/>
              <a:gd name="adj2" fmla="val 258804"/>
            </a:avLst>
          </a:prstGeom>
          <a:ln>
            <a:solidFill>
              <a:sysClr val="window" lastClr="FFFFFF">
                <a:lumMod val="75000"/>
              </a:sysClr>
            </a:solidFill>
            <a:headEnd type="arrow" w="med" len="med"/>
            <a:tailEnd type="arrow" w="med" len="med"/>
          </a:ln>
        </p:spPr>
        <p:style>
          <a:lnRef idx="1">
            <a:srgbClr val="5B9BD5"/>
          </a:lnRef>
          <a:fillRef idx="0">
            <a:srgbClr val="5B9BD5"/>
          </a:fillRef>
          <a:effectRef idx="0">
            <a:srgbClr val="5B9BD5"/>
          </a:effectRef>
          <a:fontRef idx="minor">
            <a:sysClr val="windowText" lastClr="000000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弧形 16"/>
          <p:cNvSpPr/>
          <p:nvPr/>
        </p:nvSpPr>
        <p:spPr>
          <a:xfrm rot="10800000">
            <a:off x="8571230" y="3300095"/>
            <a:ext cx="2068830" cy="2068830"/>
          </a:xfrm>
          <a:prstGeom prst="arc">
            <a:avLst>
              <a:gd name="adj1" fmla="val 10447512"/>
              <a:gd name="adj2" fmla="val 258804"/>
            </a:avLst>
          </a:prstGeom>
          <a:ln>
            <a:solidFill>
              <a:sysClr val="window" lastClr="FFFFFF">
                <a:lumMod val="75000"/>
              </a:sysClr>
            </a:solidFill>
            <a:headEnd type="arrow" w="med" len="med"/>
            <a:tailEnd type="arrow" w="med" len="med"/>
          </a:ln>
        </p:spPr>
        <p:style>
          <a:lnRef idx="1">
            <a:srgbClr val="5B9BD5"/>
          </a:lnRef>
          <a:fillRef idx="0">
            <a:srgbClr val="5B9BD5"/>
          </a:fillRef>
          <a:effectRef idx="0">
            <a:srgbClr val="5B9BD5"/>
          </a:effectRef>
          <a:fontRef idx="minor">
            <a:sysClr val="windowText" lastClr="000000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302510" y="2539365"/>
            <a:ext cx="842010" cy="7067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4000">
                <a:solidFill>
                  <a:srgbClr val="1B83BC"/>
                </a:solidFill>
                <a:effectLst/>
                <a:latin typeface="汉仪中简黑简" panose="00020600040101010101" charset="-122"/>
                <a:ea typeface="汉仪中简黑简" panose="00020600040101010101" charset="-122"/>
              </a:rPr>
              <a:t>01</a:t>
            </a:r>
            <a:endParaRPr lang="en-US" altLang="zh-CN" sz="4000">
              <a:solidFill>
                <a:srgbClr val="1B83BC"/>
              </a:solidFill>
              <a:effectLst/>
              <a:latin typeface="汉仪中简黑简" panose="00020600040101010101" charset="-122"/>
              <a:ea typeface="汉仪中简黑简" panose="00020600040101010101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839585" y="2541905"/>
            <a:ext cx="842010" cy="7067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4000">
                <a:solidFill>
                  <a:srgbClr val="1B83BC"/>
                </a:solidFill>
                <a:effectLst/>
                <a:latin typeface="汉仪中简黑简" panose="00020600040101010101" charset="-122"/>
                <a:ea typeface="汉仪中简黑简" panose="00020600040101010101" charset="-122"/>
              </a:rPr>
              <a:t>03</a:t>
            </a:r>
            <a:endParaRPr lang="en-US" altLang="zh-CN" sz="4000">
              <a:solidFill>
                <a:srgbClr val="1B83BC"/>
              </a:solidFill>
              <a:effectLst/>
              <a:latin typeface="汉仪中简黑简" panose="00020600040101010101" charset="-122"/>
              <a:ea typeface="汉仪中简黑简" panose="00020600040101010101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599940" y="4501515"/>
            <a:ext cx="842010" cy="7067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4000">
                <a:solidFill>
                  <a:srgbClr val="1B83BC"/>
                </a:solidFill>
                <a:effectLst/>
                <a:latin typeface="汉仪中简黑简" panose="00020600040101010101" charset="-122"/>
                <a:ea typeface="汉仪中简黑简" panose="00020600040101010101" charset="-122"/>
              </a:rPr>
              <a:t>02</a:t>
            </a:r>
            <a:endParaRPr lang="en-US" altLang="zh-CN" sz="4000">
              <a:solidFill>
                <a:srgbClr val="1B83BC"/>
              </a:solidFill>
              <a:effectLst/>
              <a:latin typeface="汉仪中简黑简" panose="00020600040101010101" charset="-122"/>
              <a:ea typeface="汉仪中简黑简" panose="00020600040101010101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184640" y="4501515"/>
            <a:ext cx="842010" cy="7067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4000">
                <a:solidFill>
                  <a:srgbClr val="1B83BC"/>
                </a:solidFill>
                <a:effectLst/>
                <a:latin typeface="汉仪中简黑简" panose="00020600040101010101" charset="-122"/>
                <a:ea typeface="汉仪中简黑简" panose="00020600040101010101" charset="-122"/>
              </a:rPr>
              <a:t>04</a:t>
            </a:r>
            <a:endParaRPr lang="en-US" altLang="zh-CN" sz="4000">
              <a:solidFill>
                <a:srgbClr val="1B83BC"/>
              </a:solidFill>
              <a:effectLst/>
              <a:latin typeface="汉仪中简黑简" panose="00020600040101010101" charset="-122"/>
              <a:ea typeface="汉仪中简黑简" panose="00020600040101010101" charset="-122"/>
            </a:endParaRPr>
          </a:p>
        </p:txBody>
      </p:sp>
      <p:sp>
        <p:nvSpPr>
          <p:cNvPr id="32" name="文本框1"/>
          <p:cNvSpPr txBox="1"/>
          <p:nvPr/>
        </p:nvSpPr>
        <p:spPr>
          <a:xfrm>
            <a:off x="4136390" y="2240280"/>
            <a:ext cx="17100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B83BC"/>
                </a:solidFill>
                <a:effectLst/>
                <a:uLnTx/>
                <a:uFillTx/>
                <a:latin typeface="汉仪中简黑简" panose="00020600040101010101" charset="-122"/>
                <a:ea typeface="汉仪中简黑简" panose="00020600040101010101" charset="-122"/>
              </a:rPr>
              <a:t>丰富材料库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1B83BC"/>
              </a:solidFill>
              <a:effectLst/>
              <a:uLnTx/>
              <a:uFillTx/>
              <a:latin typeface="汉仪中简黑简" panose="00020600040101010101" charset="-122"/>
              <a:ea typeface="汉仪中简黑简" panose="00020600040101010101" charset="-122"/>
            </a:endParaRPr>
          </a:p>
        </p:txBody>
      </p:sp>
      <p:sp>
        <p:nvSpPr>
          <p:cNvPr id="29" name="文本框1"/>
          <p:cNvSpPr txBox="1"/>
          <p:nvPr/>
        </p:nvSpPr>
        <p:spPr>
          <a:xfrm>
            <a:off x="8674735" y="2240280"/>
            <a:ext cx="17100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B83BC"/>
                </a:solidFill>
                <a:effectLst/>
                <a:uLnTx/>
                <a:uFillTx/>
                <a:latin typeface="汉仪中简黑简" panose="00020600040101010101" charset="-122"/>
                <a:ea typeface="汉仪中简黑简" panose="00020600040101010101" charset="-122"/>
              </a:rPr>
              <a:t>向生活回归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1B83BC"/>
              </a:solidFill>
              <a:effectLst/>
              <a:uLnTx/>
              <a:uFillTx/>
              <a:latin typeface="汉仪中简黑简" panose="00020600040101010101" charset="-122"/>
              <a:ea typeface="汉仪中简黑简" panose="00020600040101010101" charset="-122"/>
            </a:endParaRPr>
          </a:p>
        </p:txBody>
      </p:sp>
      <p:sp>
        <p:nvSpPr>
          <p:cNvPr id="31" name="文本框1"/>
          <p:cNvSpPr txBox="1"/>
          <p:nvPr/>
        </p:nvSpPr>
        <p:spPr>
          <a:xfrm>
            <a:off x="6404610" y="4565650"/>
            <a:ext cx="17100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B83BC"/>
                </a:solidFill>
                <a:effectLst/>
                <a:uLnTx/>
                <a:uFillTx/>
                <a:latin typeface="汉仪中简黑简" panose="00020600040101010101" charset="-122"/>
                <a:ea typeface="汉仪中简黑简" panose="00020600040101010101" charset="-122"/>
              </a:rPr>
              <a:t>经验再延续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1B83BC"/>
              </a:solidFill>
              <a:effectLst/>
              <a:uLnTx/>
              <a:uFillTx/>
              <a:latin typeface="汉仪中简黑简" panose="00020600040101010101" charset="-122"/>
              <a:ea typeface="汉仪中简黑简" panose="00020600040101010101" charset="-122"/>
            </a:endParaRPr>
          </a:p>
        </p:txBody>
      </p:sp>
      <p:sp>
        <p:nvSpPr>
          <p:cNvPr id="35" name="文本框1"/>
          <p:cNvSpPr txBox="1"/>
          <p:nvPr/>
        </p:nvSpPr>
        <p:spPr>
          <a:xfrm>
            <a:off x="1612900" y="4565650"/>
            <a:ext cx="2095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B83BC"/>
                </a:solidFill>
                <a:effectLst/>
                <a:uLnTx/>
                <a:uFillTx/>
                <a:latin typeface="汉仪中简黑简" panose="00020600040101010101" charset="-122"/>
                <a:ea typeface="汉仪中简黑简" panose="00020600040101010101" charset="-122"/>
              </a:rPr>
              <a:t>前期计划制定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1B83BC"/>
              </a:solidFill>
              <a:effectLst/>
              <a:uLnTx/>
              <a:uFillTx/>
              <a:latin typeface="汉仪中简黑简" panose="00020600040101010101" charset="-122"/>
              <a:ea typeface="汉仪中简黑简" panose="0002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QQ图片20220804230934"/>
          <p:cNvPicPr>
            <a:picLocks noChangeAspect="1"/>
          </p:cNvPicPr>
          <p:nvPr/>
        </p:nvPicPr>
        <p:blipFill>
          <a:blip r:embed="rId1" cstate="print"/>
          <a:srcRect t="58028" r="62313"/>
          <a:stretch>
            <a:fillRect/>
          </a:stretch>
        </p:blipFill>
        <p:spPr>
          <a:xfrm rot="10800000" flipH="1">
            <a:off x="0" y="0"/>
            <a:ext cx="5661025" cy="3546475"/>
          </a:xfrm>
          <a:prstGeom prst="rect">
            <a:avLst/>
          </a:prstGeom>
        </p:spPr>
      </p:pic>
      <p:pic>
        <p:nvPicPr>
          <p:cNvPr id="2" name="图片 1" descr="QQ图片20220804230934"/>
          <p:cNvPicPr>
            <a:picLocks noChangeAspect="1"/>
          </p:cNvPicPr>
          <p:nvPr/>
        </p:nvPicPr>
        <p:blipFill>
          <a:blip r:embed="rId1" cstate="print"/>
          <a:srcRect t="58028" r="62313"/>
          <a:stretch>
            <a:fillRect/>
          </a:stretch>
        </p:blipFill>
        <p:spPr>
          <a:xfrm flipH="1">
            <a:off x="6530975" y="3311525"/>
            <a:ext cx="5661025" cy="3546475"/>
          </a:xfrm>
          <a:prstGeom prst="rect">
            <a:avLst/>
          </a:prstGeom>
        </p:spPr>
      </p:pic>
      <p:sp>
        <p:nvSpPr>
          <p:cNvPr id="16" name="文本框 15" descr="7b0a20202020227461726765744d6f64756c65223a202270726f636573734f6e6c696e65466f6e7473220a7d0a"/>
          <p:cNvSpPr txBox="1"/>
          <p:nvPr/>
        </p:nvSpPr>
        <p:spPr>
          <a:xfrm>
            <a:off x="2286635" y="2397760"/>
            <a:ext cx="761936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1" i="0" u="none" strike="noStrike" kern="1200" cap="none" spc="0" normalizeH="0" baseline="0" noProof="0" dirty="0">
                <a:ln>
                  <a:noFill/>
                </a:ln>
                <a:solidFill>
                  <a:srgbClr val="1B83BC"/>
                </a:solidFill>
                <a:effectLst/>
                <a:uLnTx/>
                <a:uFillTx/>
                <a:latin typeface="汉仪字典宋简" panose="02010600000101010101" charset="-122"/>
                <a:ea typeface="汉仪字典宋简" panose="02010600000101010101" charset="-122"/>
                <a:cs typeface="+mn-cs"/>
                <a:sym typeface="汉仪字典宋简" panose="02010600000101010101" charset="-122"/>
              </a:rPr>
              <a:t>感谢您的观看</a:t>
            </a:r>
            <a:endParaRPr kumimoji="0" lang="zh-CN" altLang="en-US" sz="9600" b="1" i="0" u="none" strike="noStrike" kern="1200" cap="none" spc="0" normalizeH="0" baseline="0" noProof="0" dirty="0">
              <a:ln>
                <a:noFill/>
              </a:ln>
              <a:solidFill>
                <a:srgbClr val="1B83BC"/>
              </a:solidFill>
              <a:effectLst/>
              <a:uLnTx/>
              <a:uFillTx/>
              <a:latin typeface="汉仪字典宋简" panose="02010600000101010101" charset="-122"/>
              <a:ea typeface="汉仪字典宋简" panose="02010600000101010101" charset="-122"/>
              <a:cs typeface="+mn-cs"/>
              <a:sym typeface="汉仪字典宋简" panose="02010600000101010101" charset="-122"/>
            </a:endParaRPr>
          </a:p>
        </p:txBody>
      </p:sp>
      <p:pic>
        <p:nvPicPr>
          <p:cNvPr id="7" name="图片 6" descr="QQ图片20220804230934"/>
          <p:cNvPicPr>
            <a:picLocks noChangeAspect="1"/>
          </p:cNvPicPr>
          <p:nvPr/>
        </p:nvPicPr>
        <p:blipFill>
          <a:blip r:embed="rId1" cstate="print"/>
          <a:srcRect l="23834" t="81024" r="72590" b="11220"/>
          <a:stretch>
            <a:fillRect/>
          </a:stretch>
        </p:blipFill>
        <p:spPr>
          <a:xfrm flipH="1">
            <a:off x="0" y="3311525"/>
            <a:ext cx="537210" cy="655320"/>
          </a:xfrm>
          <a:prstGeom prst="rect">
            <a:avLst/>
          </a:prstGeom>
        </p:spPr>
      </p:pic>
      <p:pic>
        <p:nvPicPr>
          <p:cNvPr id="8" name="图片 7" descr="QQ图片20220804230934"/>
          <p:cNvPicPr>
            <a:picLocks noChangeAspect="1"/>
          </p:cNvPicPr>
          <p:nvPr/>
        </p:nvPicPr>
        <p:blipFill>
          <a:blip r:embed="rId1" cstate="print"/>
          <a:srcRect l="23834" t="81024" r="72590" b="11220"/>
          <a:stretch>
            <a:fillRect/>
          </a:stretch>
        </p:blipFill>
        <p:spPr>
          <a:xfrm flipH="1">
            <a:off x="11562080" y="2612390"/>
            <a:ext cx="537210" cy="655320"/>
          </a:xfrm>
          <a:prstGeom prst="rect">
            <a:avLst/>
          </a:prstGeom>
        </p:spPr>
      </p:pic>
      <p:pic>
        <p:nvPicPr>
          <p:cNvPr id="9" name="图片 8" descr="QQ图片20220804230934"/>
          <p:cNvPicPr>
            <a:picLocks noChangeAspect="1"/>
          </p:cNvPicPr>
          <p:nvPr/>
        </p:nvPicPr>
        <p:blipFill>
          <a:blip r:embed="rId2" cstate="print"/>
          <a:srcRect l="23834" t="81024" r="72590" b="11220"/>
          <a:stretch>
            <a:fillRect/>
          </a:stretch>
        </p:blipFill>
        <p:spPr>
          <a:xfrm flipH="1">
            <a:off x="6443980" y="5904865"/>
            <a:ext cx="626745" cy="765175"/>
          </a:xfrm>
          <a:prstGeom prst="rect">
            <a:avLst/>
          </a:prstGeom>
        </p:spPr>
      </p:pic>
      <p:pic>
        <p:nvPicPr>
          <p:cNvPr id="10" name="图片 9" descr="QQ图片20220804230934"/>
          <p:cNvPicPr>
            <a:picLocks noChangeAspect="1"/>
          </p:cNvPicPr>
          <p:nvPr/>
        </p:nvPicPr>
        <p:blipFill>
          <a:blip r:embed="rId1" cstate="print"/>
          <a:srcRect l="23834" t="81024" r="72590" b="11220"/>
          <a:stretch>
            <a:fillRect/>
          </a:stretch>
        </p:blipFill>
        <p:spPr>
          <a:xfrm flipH="1">
            <a:off x="5473700" y="-196215"/>
            <a:ext cx="537210" cy="65532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QQ图片20220804230934"/>
          <p:cNvPicPr>
            <a:picLocks noChangeAspect="1"/>
          </p:cNvPicPr>
          <p:nvPr/>
        </p:nvPicPr>
        <p:blipFill>
          <a:blip r:embed="rId1" cstate="print"/>
          <a:srcRect t="58028" r="62313"/>
          <a:stretch>
            <a:fillRect/>
          </a:stretch>
        </p:blipFill>
        <p:spPr>
          <a:xfrm rot="10800000" flipH="1">
            <a:off x="0" y="0"/>
            <a:ext cx="5892800" cy="3691890"/>
          </a:xfrm>
          <a:prstGeom prst="rect">
            <a:avLst/>
          </a:prstGeom>
        </p:spPr>
      </p:pic>
      <p:pic>
        <p:nvPicPr>
          <p:cNvPr id="2" name="图片 1" descr="QQ图片20220804230934"/>
          <p:cNvPicPr>
            <a:picLocks noChangeAspect="1"/>
          </p:cNvPicPr>
          <p:nvPr/>
        </p:nvPicPr>
        <p:blipFill>
          <a:blip r:embed="rId2" cstate="print"/>
          <a:srcRect t="58028" r="62313"/>
          <a:stretch>
            <a:fillRect/>
          </a:stretch>
        </p:blipFill>
        <p:spPr>
          <a:xfrm flipH="1">
            <a:off x="6877685" y="3528695"/>
            <a:ext cx="5314315" cy="332930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526030" y="2861945"/>
            <a:ext cx="758698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800" b="1" kern="0" noProof="0" dirty="0">
                <a:ln>
                  <a:noFill/>
                </a:ln>
                <a:solidFill>
                  <a:srgbClr val="2C6FB8"/>
                </a:solidFill>
                <a:effectLst/>
                <a:uLnTx/>
                <a:uFillTx/>
                <a:latin typeface="汉仪中简黑简" panose="00020600040101010101" charset="-122"/>
                <a:ea typeface="汉仪中简黑简" panose="00020600040101010101" charset="-122"/>
                <a:cs typeface="微软雅黑" panose="020B0503020204020204" charset="-122"/>
                <a:sym typeface="Arial" panose="020B0604020202020204" pitchFamily="34" charset="0"/>
              </a:rPr>
              <a:t>一、沙水游戏的价值、意义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2C6FB8"/>
              </a:solidFill>
              <a:effectLst/>
              <a:uLnTx/>
              <a:uFillTx/>
              <a:latin typeface="汉仪中简黑简" panose="00020600040101010101" charset="-122"/>
              <a:ea typeface="汉仪中简黑简" panose="00020600040101010101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QQ图片2022080423093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/>
          <a:srcRect t="58028" r="62313"/>
          <a:stretch>
            <a:fillRect/>
          </a:stretch>
        </p:blipFill>
        <p:spPr>
          <a:xfrm rot="10800000" flipH="1">
            <a:off x="0" y="0"/>
            <a:ext cx="3014980" cy="1889125"/>
          </a:xfrm>
          <a:prstGeom prst="rect">
            <a:avLst/>
          </a:prstGeom>
        </p:spPr>
      </p:pic>
      <p:pic>
        <p:nvPicPr>
          <p:cNvPr id="2" name="图片 1" descr="QQ图片2022080423093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/>
          <a:srcRect t="58028" r="62313"/>
          <a:stretch>
            <a:fillRect/>
          </a:stretch>
        </p:blipFill>
        <p:spPr>
          <a:xfrm flipH="1">
            <a:off x="9868535" y="5402580"/>
            <a:ext cx="2323465" cy="1455420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2908300" y="314960"/>
            <a:ext cx="38684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b="1" kern="0" noProof="0" dirty="0">
                <a:ln>
                  <a:noFill/>
                </a:ln>
                <a:solidFill>
                  <a:srgbClr val="2C6FB8"/>
                </a:solidFill>
                <a:effectLst/>
                <a:uLnTx/>
                <a:uFillTx/>
                <a:latin typeface="汉仪中简黑简" panose="00020600040101010101" charset="-122"/>
                <a:ea typeface="汉仪中简黑简" panose="00020600040101010101" charset="-122"/>
                <a:cs typeface="微软雅黑" panose="020B0503020204020204" charset="-122"/>
                <a:sym typeface="Arial" panose="020B0604020202020204" pitchFamily="34" charset="0"/>
              </a:rPr>
              <a:t>沙水游戏的价值、意义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2C6FB8"/>
              </a:solidFill>
              <a:effectLst/>
              <a:uLnTx/>
              <a:uFillTx/>
              <a:latin typeface="汉仪中简黑简" panose="00020600040101010101" charset="-122"/>
              <a:ea typeface="汉仪中简黑简" panose="00020600040101010101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1" name="文本框2"/>
          <p:cNvSpPr/>
          <p:nvPr/>
        </p:nvSpPr>
        <p:spPr>
          <a:xfrm>
            <a:off x="5152390" y="1623695"/>
            <a:ext cx="5918835" cy="13735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indent="0" algn="l" defTabSz="914400" rtl="0" fontAlgn="auto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汉仪中简黑简" panose="00020600040101010101" charset="-122"/>
                <a:ea typeface="汉仪中简黑简" panose="00020600040101010101" charset="-122"/>
                <a:cs typeface="微软雅黑" panose="020B0503020204020204" charset="-122"/>
                <a:sym typeface="Arial" panose="020B0604020202020204" pitchFamily="34" charset="0"/>
              </a:rPr>
              <a:t>1.由沙水特性（质朴、自然、多变）带来的价值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汉仪中简黑简" panose="00020600040101010101" charset="-122"/>
              <a:ea typeface="汉仪中简黑简" panose="00020600040101010101" charset="-122"/>
              <a:cs typeface="微软雅黑" panose="020B0503020204020204" charset="-122"/>
              <a:sym typeface="Arial" panose="020B0604020202020204" pitchFamily="34" charset="0"/>
            </a:endParaRPr>
          </a:p>
          <a:p>
            <a:pPr marR="0" lvl="0" indent="0" algn="l" defTabSz="914400" rtl="0" fontAlgn="auto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汉仪中简黑简" panose="00020600040101010101" charset="-122"/>
                <a:ea typeface="汉仪中简黑简" panose="00020600040101010101" charset="-122"/>
                <a:cs typeface="微软雅黑" panose="020B0503020204020204" charset="-122"/>
                <a:sym typeface="Arial" panose="020B0604020202020204" pitchFamily="34" charset="0"/>
              </a:rPr>
              <a:t>（1）给幼儿带来更多与自然连接的机会。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汉仪中简黑简" panose="00020600040101010101" charset="-122"/>
              <a:ea typeface="汉仪中简黑简" panose="00020600040101010101" charset="-122"/>
              <a:cs typeface="微软雅黑" panose="020B0503020204020204" charset="-122"/>
              <a:sym typeface="Arial" panose="020B0604020202020204" pitchFamily="34" charset="0"/>
            </a:endParaRPr>
          </a:p>
          <a:p>
            <a:pPr marR="0" lvl="0" indent="0" algn="l" defTabSz="914400" rtl="0" fontAlgn="auto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汉仪中简黑简" panose="00020600040101010101" charset="-122"/>
                <a:ea typeface="汉仪中简黑简" panose="00020600040101010101" charset="-122"/>
                <a:cs typeface="微软雅黑" panose="020B0503020204020204" charset="-122"/>
                <a:sym typeface="Arial" panose="020B0604020202020204" pitchFamily="34" charset="0"/>
              </a:rPr>
              <a:t>（2）给幼儿感官上丰富的刺激和奇妙的体验，在游戏中放松身心、愉悦心情。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汉仪中简黑简" panose="00020600040101010101" charset="-122"/>
              <a:ea typeface="汉仪中简黑简" panose="00020600040101010101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文本框2"/>
          <p:cNvSpPr/>
          <p:nvPr/>
        </p:nvSpPr>
        <p:spPr>
          <a:xfrm>
            <a:off x="5152390" y="3404235"/>
            <a:ext cx="5834380" cy="13735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indent="0" algn="l" defTabSz="914400" rtl="0" fontAlgn="auto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2000" b="1" i="0" u="none" strike="noStrike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汉仪中简黑简" panose="00020600040101010101" charset="-122"/>
                <a:ea typeface="汉仪中简黑简" panose="00020600040101010101" charset="-122"/>
                <a:cs typeface="微软雅黑" panose="020B0503020204020204" charset="-122"/>
                <a:sym typeface="Arial" panose="020B0604020202020204" pitchFamily="34" charset="0"/>
              </a:rPr>
              <a:t>2.从科学领域角度出发分析价值</a:t>
            </a:r>
            <a:endParaRPr kumimoji="0" sz="2000" b="1" i="0" u="none" strike="noStrike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汉仪中简黑简" panose="00020600040101010101" charset="-122"/>
              <a:ea typeface="汉仪中简黑简" panose="00020600040101010101" charset="-122"/>
              <a:cs typeface="微软雅黑" panose="020B0503020204020204" charset="-122"/>
              <a:sym typeface="Arial" panose="020B0604020202020204" pitchFamily="34" charset="0"/>
            </a:endParaRPr>
          </a:p>
          <a:p>
            <a:pPr marR="0" lvl="0" indent="0" algn="l" defTabSz="914400" rtl="0" fontAlgn="auto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2000" b="0" i="0" u="none" strike="noStrike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汉仪中简黑简" panose="00020600040101010101" charset="-122"/>
                <a:ea typeface="汉仪中简黑简" panose="00020600040101010101" charset="-122"/>
                <a:cs typeface="微软雅黑" panose="020B0503020204020204" charset="-122"/>
                <a:sym typeface="Arial" panose="020B0604020202020204" pitchFamily="34" charset="0"/>
              </a:rPr>
              <a:t>（1）感受沙</a:t>
            </a:r>
            <a:r>
              <a:rPr kumimoji="0" lang="zh-CN" sz="2000" b="0" i="0" u="none" strike="noStrike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汉仪中简黑简" panose="00020600040101010101" charset="-122"/>
                <a:ea typeface="汉仪中简黑简" panose="00020600040101010101" charset="-122"/>
                <a:cs typeface="微软雅黑" panose="020B0503020204020204" charset="-122"/>
                <a:sym typeface="Arial" panose="020B0604020202020204" pitchFamily="34" charset="0"/>
              </a:rPr>
              <a:t>、</a:t>
            </a:r>
            <a:r>
              <a:rPr kumimoji="0" sz="2000" b="0" i="0" u="none" strike="noStrike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汉仪中简黑简" panose="00020600040101010101" charset="-122"/>
                <a:ea typeface="汉仪中简黑简" panose="00020600040101010101" charset="-122"/>
                <a:cs typeface="微软雅黑" panose="020B0503020204020204" charset="-122"/>
                <a:sym typeface="Arial" panose="020B0604020202020204" pitchFamily="34" charset="0"/>
              </a:rPr>
              <a:t>水流动性和可塑性。</a:t>
            </a:r>
            <a:endParaRPr kumimoji="0" sz="2000" b="0" i="0" u="none" strike="noStrike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汉仪中简黑简" panose="00020600040101010101" charset="-122"/>
              <a:ea typeface="汉仪中简黑简" panose="00020600040101010101" charset="-122"/>
              <a:cs typeface="微软雅黑" panose="020B0503020204020204" charset="-122"/>
              <a:sym typeface="Arial" panose="020B0604020202020204" pitchFamily="34" charset="0"/>
            </a:endParaRPr>
          </a:p>
          <a:p>
            <a:pPr marR="0" lvl="0" indent="0" algn="l" defTabSz="914400" rtl="0" fontAlgn="auto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2000" b="0" i="0" u="none" strike="noStrike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汉仪中简黑简" panose="00020600040101010101" charset="-122"/>
                <a:ea typeface="汉仪中简黑简" panose="00020600040101010101" charset="-122"/>
                <a:cs typeface="微软雅黑" panose="020B0503020204020204" charset="-122"/>
                <a:sym typeface="Arial" panose="020B0604020202020204" pitchFamily="34" charset="0"/>
              </a:rPr>
              <a:t>（2）感受渗透、流动、凝固、沉淀、溶解等现象</a:t>
            </a:r>
            <a:r>
              <a:rPr kumimoji="0" lang="zh-CN" sz="2000" b="0" i="0" u="none" strike="noStrike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汉仪中简黑简" panose="00020600040101010101" charset="-122"/>
                <a:ea typeface="汉仪中简黑简" panose="00020600040101010101" charset="-122"/>
                <a:cs typeface="微软雅黑" panose="020B0503020204020204" charset="-122"/>
                <a:sym typeface="Arial" panose="020B0604020202020204" pitchFamily="34" charset="0"/>
              </a:rPr>
              <a:t>。</a:t>
            </a:r>
            <a:endParaRPr kumimoji="0" sz="2000" b="0" i="0" u="none" strike="noStrike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汉仪中简黑简" panose="00020600040101010101" charset="-122"/>
              <a:ea typeface="汉仪中简黑简" panose="00020600040101010101" charset="-122"/>
              <a:cs typeface="微软雅黑" panose="020B0503020204020204" charset="-122"/>
              <a:sym typeface="Arial" panose="020B0604020202020204" pitchFamily="34" charset="0"/>
            </a:endParaRPr>
          </a:p>
          <a:p>
            <a:pPr marR="0" lvl="0" indent="0" algn="l" defTabSz="914400" rtl="0" fontAlgn="auto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2000" b="0" i="0" u="none" strike="noStrike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汉仪中简黑简" panose="00020600040101010101" charset="-122"/>
                <a:ea typeface="汉仪中简黑简" panose="00020600040101010101" charset="-122"/>
                <a:cs typeface="微软雅黑" panose="020B0503020204020204" charset="-122"/>
                <a:sym typeface="Arial" panose="020B0604020202020204" pitchFamily="34" charset="0"/>
              </a:rPr>
              <a:t>（3）了解粗细</a:t>
            </a:r>
            <a:r>
              <a:rPr kumimoji="0" lang="zh-CN" sz="2000" b="0" i="0" u="none" strike="noStrike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汉仪中简黑简" panose="00020600040101010101" charset="-122"/>
                <a:ea typeface="汉仪中简黑简" panose="00020600040101010101" charset="-122"/>
                <a:cs typeface="微软雅黑" panose="020B0503020204020204" charset="-122"/>
                <a:sym typeface="Arial" panose="020B0604020202020204" pitchFamily="34" charset="0"/>
              </a:rPr>
              <a:t>、</a:t>
            </a:r>
            <a:r>
              <a:rPr kumimoji="0" sz="2000" b="0" i="0" u="none" strike="noStrike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汉仪中简黑简" panose="00020600040101010101" charset="-122"/>
                <a:ea typeface="汉仪中简黑简" panose="00020600040101010101" charset="-122"/>
                <a:cs typeface="微软雅黑" panose="020B0503020204020204" charset="-122"/>
                <a:sym typeface="Arial" panose="020B0604020202020204" pitchFamily="34" charset="0"/>
              </a:rPr>
              <a:t>干、冷热、多少、深浅等概念。</a:t>
            </a:r>
            <a:endParaRPr kumimoji="0" sz="2000" b="0" i="0" u="none" strike="noStrike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汉仪中简黑简" panose="00020600040101010101" charset="-122"/>
              <a:ea typeface="汉仪中简黑简" panose="00020600040101010101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pic>
        <p:nvPicPr>
          <p:cNvPr id="10" name="图片 9" descr="IMG_5186(20240115-205417)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52780" y="1424940"/>
            <a:ext cx="4349750" cy="4349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QQ图片20220804230934"/>
          <p:cNvPicPr>
            <a:picLocks noChangeAspect="1"/>
          </p:cNvPicPr>
          <p:nvPr/>
        </p:nvPicPr>
        <p:blipFill>
          <a:blip r:embed="rId1" cstate="print"/>
          <a:srcRect t="58028" r="62313"/>
          <a:stretch>
            <a:fillRect/>
          </a:stretch>
        </p:blipFill>
        <p:spPr>
          <a:xfrm rot="10800000" flipH="1">
            <a:off x="0" y="0"/>
            <a:ext cx="3014980" cy="1889125"/>
          </a:xfrm>
          <a:prstGeom prst="rect">
            <a:avLst/>
          </a:prstGeom>
        </p:spPr>
      </p:pic>
      <p:pic>
        <p:nvPicPr>
          <p:cNvPr id="2" name="图片 1" descr="QQ图片20220804230934"/>
          <p:cNvPicPr>
            <a:picLocks noChangeAspect="1"/>
          </p:cNvPicPr>
          <p:nvPr/>
        </p:nvPicPr>
        <p:blipFill>
          <a:blip r:embed="rId2" cstate="print"/>
          <a:srcRect t="58028" r="62313"/>
          <a:stretch>
            <a:fillRect/>
          </a:stretch>
        </p:blipFill>
        <p:spPr>
          <a:xfrm flipH="1">
            <a:off x="9868535" y="5402580"/>
            <a:ext cx="2323465" cy="145542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 rot="2700000">
            <a:off x="1381760" y="2501265"/>
            <a:ext cx="2821940" cy="2821940"/>
          </a:xfrm>
          <a:prstGeom prst="rect">
            <a:avLst/>
          </a:prstGeom>
          <a:solidFill>
            <a:srgbClr val="1B83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2"/>
          <p:cNvSpPr/>
          <p:nvPr>
            <p:custDataLst>
              <p:tags r:id="rId3"/>
            </p:custDataLst>
          </p:nvPr>
        </p:nvSpPr>
        <p:spPr>
          <a:xfrm>
            <a:off x="6118225" y="1975485"/>
            <a:ext cx="4856480" cy="7321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indent="0" algn="l" defTabSz="914400" rtl="0" fontAlgn="auto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2000" b="1" i="0" u="none" strike="noStrike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汉仪中简黑简" panose="00020600040101010101" charset="-122"/>
                <a:ea typeface="汉仪中简黑简" panose="00020600040101010101" charset="-122"/>
                <a:cs typeface="微软雅黑" panose="020B0503020204020204" charset="-122"/>
                <a:sym typeface="Arial" panose="020B0604020202020204" pitchFamily="34" charset="0"/>
              </a:rPr>
              <a:t>3.激发自主发现与探索兴趣</a:t>
            </a:r>
            <a:endParaRPr kumimoji="0" sz="2000" b="1" i="0" u="none" strike="noStrike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汉仪中简黑简" panose="00020600040101010101" charset="-122"/>
              <a:ea typeface="汉仪中简黑简" panose="00020600040101010101" charset="-122"/>
              <a:cs typeface="微软雅黑" panose="020B0503020204020204" charset="-122"/>
              <a:sym typeface="Arial" panose="020B0604020202020204" pitchFamily="34" charset="0"/>
            </a:endParaRPr>
          </a:p>
          <a:p>
            <a:pPr marR="0" lvl="0" indent="0" algn="l" defTabSz="914400" rtl="0" fontAlgn="auto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2000" i="0" u="none" strike="noStrike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仪中简黑简" panose="00020600040101010101" charset="-122"/>
                <a:ea typeface="汉仪中简黑简" panose="00020600040101010101" charset="-122"/>
                <a:cs typeface="微软雅黑" panose="020B0503020204020204" charset="-122"/>
                <a:sym typeface="Arial" panose="020B0604020202020204" pitchFamily="34" charset="0"/>
              </a:rPr>
              <a:t>促进感知与思维等多种能力的发展。</a:t>
            </a:r>
            <a:endParaRPr kumimoji="0" sz="2000" i="0" u="none" strike="noStrike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汉仪中简黑简" panose="00020600040101010101" charset="-122"/>
              <a:ea typeface="汉仪中简黑简" panose="00020600040101010101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文本框2"/>
          <p:cNvSpPr/>
          <p:nvPr>
            <p:custDataLst>
              <p:tags r:id="rId4"/>
            </p:custDataLst>
          </p:nvPr>
        </p:nvSpPr>
        <p:spPr>
          <a:xfrm>
            <a:off x="6118225" y="3165475"/>
            <a:ext cx="5286375" cy="1052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indent="0" algn="l" defTabSz="914400" rtl="0" fontAlgn="auto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2000" b="1" i="0" u="none" strike="noStrike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汉仪中简黑简" panose="00020600040101010101" charset="-122"/>
                <a:ea typeface="汉仪中简黑简" panose="00020600040101010101" charset="-122"/>
                <a:cs typeface="微软雅黑" panose="020B0503020204020204" charset="-122"/>
                <a:sym typeface="Arial" panose="020B0604020202020204" pitchFamily="34" charset="0"/>
              </a:rPr>
              <a:t>4.从健康领域角度分析价值</a:t>
            </a:r>
            <a:endParaRPr kumimoji="0" sz="2000" b="1" i="0" u="none" strike="noStrike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汉仪中简黑简" panose="00020600040101010101" charset="-122"/>
              <a:ea typeface="汉仪中简黑简" panose="00020600040101010101" charset="-122"/>
              <a:cs typeface="微软雅黑" panose="020B0503020204020204" charset="-122"/>
              <a:sym typeface="Arial" panose="020B0604020202020204" pitchFamily="34" charset="0"/>
            </a:endParaRPr>
          </a:p>
          <a:p>
            <a:pPr marR="0" lvl="0" indent="0" algn="l" defTabSz="914400" rtl="0" fontAlgn="auto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2000" i="0" u="none" strike="noStrike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仪中简黑简" panose="00020600040101010101" charset="-122"/>
                <a:ea typeface="汉仪中简黑简" panose="00020600040101010101" charset="-122"/>
                <a:cs typeface="微软雅黑" panose="020B0503020204020204" charset="-122"/>
                <a:sym typeface="Arial" panose="020B0604020202020204" pitchFamily="34" charset="0"/>
              </a:rPr>
              <a:t>促进动作和身体素质发展：如大小肌肉的发展、身体动作、力量、耐力、协调性的发展。</a:t>
            </a:r>
            <a:endParaRPr kumimoji="0" sz="2000" i="0" u="none" strike="noStrike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汉仪中简黑简" panose="00020600040101010101" charset="-122"/>
              <a:ea typeface="汉仪中简黑简" panose="00020600040101010101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" name="文本框2"/>
          <p:cNvSpPr/>
          <p:nvPr>
            <p:custDataLst>
              <p:tags r:id="rId5"/>
            </p:custDataLst>
          </p:nvPr>
        </p:nvSpPr>
        <p:spPr>
          <a:xfrm>
            <a:off x="6130925" y="4638040"/>
            <a:ext cx="5534660" cy="1052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indent="0" algn="l" defTabSz="914400" rtl="0" fontAlgn="auto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2000" b="1" i="0" u="none" strike="noStrike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汉仪中简黑简" panose="00020600040101010101" charset="-122"/>
                <a:ea typeface="汉仪中简黑简" panose="00020600040101010101" charset="-122"/>
                <a:cs typeface="微软雅黑" panose="020B0503020204020204" charset="-122"/>
                <a:sym typeface="Arial" panose="020B0604020202020204" pitchFamily="34" charset="0"/>
              </a:rPr>
              <a:t>5.从社会角度分析价值</a:t>
            </a:r>
            <a:endParaRPr kumimoji="0" sz="2000" b="1" i="0" u="none" strike="noStrike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汉仪中简黑简" panose="00020600040101010101" charset="-122"/>
              <a:ea typeface="汉仪中简黑简" panose="00020600040101010101" charset="-122"/>
              <a:cs typeface="微软雅黑" panose="020B0503020204020204" charset="-122"/>
              <a:sym typeface="Arial" panose="020B0604020202020204" pitchFamily="34" charset="0"/>
            </a:endParaRPr>
          </a:p>
          <a:p>
            <a:pPr marR="0" lvl="0" indent="0" algn="l" defTabSz="914400" rtl="0" fontAlgn="auto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2000" b="0" i="0" u="none" strike="noStrike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汉仪中简黑简" panose="00020600040101010101" charset="-122"/>
                <a:ea typeface="汉仪中简黑简" panose="00020600040101010101" charset="-122"/>
                <a:cs typeface="微软雅黑" panose="020B0503020204020204" charset="-122"/>
                <a:sym typeface="Arial" panose="020B0604020202020204" pitchFamily="34" charset="0"/>
              </a:rPr>
              <a:t>在使用工具、共同游戏的过程中，促进幼儿与同伴的交流与合作，形成良好的规则与习惯。</a:t>
            </a:r>
            <a:endParaRPr kumimoji="0" sz="2000" b="0" i="0" u="none" strike="noStrike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汉仪中简黑简" panose="00020600040101010101" charset="-122"/>
              <a:ea typeface="汉仪中简黑简" panose="00020600040101010101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pic>
        <p:nvPicPr>
          <p:cNvPr id="12" name="图片 11" descr="IMG_5187(20240115-211634)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261110" y="1889125"/>
            <a:ext cx="4352290" cy="4064635"/>
          </a:xfrm>
          <a:prstGeom prst="diamond">
            <a:avLst/>
          </a:prstGeom>
        </p:spPr>
      </p:pic>
      <p:sp>
        <p:nvSpPr>
          <p:cNvPr id="13" name="文本框 12"/>
          <p:cNvSpPr txBox="1"/>
          <p:nvPr>
            <p:custDataLst>
              <p:tags r:id="rId7"/>
            </p:custDataLst>
          </p:nvPr>
        </p:nvSpPr>
        <p:spPr>
          <a:xfrm>
            <a:off x="2908300" y="514350"/>
            <a:ext cx="38684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b="1" kern="0" noProof="0" dirty="0">
                <a:ln>
                  <a:noFill/>
                </a:ln>
                <a:solidFill>
                  <a:srgbClr val="2C6FB8"/>
                </a:solidFill>
                <a:effectLst/>
                <a:uLnTx/>
                <a:uFillTx/>
                <a:latin typeface="汉仪中简黑简" panose="00020600040101010101" charset="-122"/>
                <a:ea typeface="汉仪中简黑简" panose="00020600040101010101" charset="-122"/>
                <a:cs typeface="微软雅黑" panose="020B0503020204020204" charset="-122"/>
                <a:sym typeface="Arial" panose="020B0604020202020204" pitchFamily="34" charset="0"/>
              </a:rPr>
              <a:t>沙水游戏的价值、意义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2C6FB8"/>
              </a:solidFill>
              <a:effectLst/>
              <a:uLnTx/>
              <a:uFillTx/>
              <a:latin typeface="汉仪中简黑简" panose="00020600040101010101" charset="-122"/>
              <a:ea typeface="汉仪中简黑简" panose="00020600040101010101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QQ图片20220804230934"/>
          <p:cNvPicPr>
            <a:picLocks noChangeAspect="1"/>
          </p:cNvPicPr>
          <p:nvPr/>
        </p:nvPicPr>
        <p:blipFill>
          <a:blip r:embed="rId1" cstate="print"/>
          <a:srcRect t="58028" r="62313"/>
          <a:stretch>
            <a:fillRect/>
          </a:stretch>
        </p:blipFill>
        <p:spPr>
          <a:xfrm rot="10800000" flipH="1">
            <a:off x="0" y="0"/>
            <a:ext cx="5892800" cy="3691890"/>
          </a:xfrm>
          <a:prstGeom prst="rect">
            <a:avLst/>
          </a:prstGeom>
        </p:spPr>
      </p:pic>
      <p:pic>
        <p:nvPicPr>
          <p:cNvPr id="2" name="图片 1" descr="QQ图片20220804230934"/>
          <p:cNvPicPr>
            <a:picLocks noChangeAspect="1"/>
          </p:cNvPicPr>
          <p:nvPr/>
        </p:nvPicPr>
        <p:blipFill>
          <a:blip r:embed="rId2" cstate="print"/>
          <a:srcRect t="58028" r="62313"/>
          <a:stretch>
            <a:fillRect/>
          </a:stretch>
        </p:blipFill>
        <p:spPr>
          <a:xfrm flipH="1">
            <a:off x="6877685" y="3528695"/>
            <a:ext cx="5314315" cy="332930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449830" y="2729865"/>
            <a:ext cx="746506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800" b="1" kern="0" noProof="0" dirty="0">
                <a:ln>
                  <a:noFill/>
                </a:ln>
                <a:solidFill>
                  <a:srgbClr val="2C6FB8"/>
                </a:solidFill>
                <a:effectLst/>
                <a:uLnTx/>
                <a:uFillTx/>
                <a:latin typeface="汉仪中简黑简" panose="00020600040101010101" charset="-122"/>
                <a:ea typeface="汉仪中简黑简" panose="00020600040101010101" charset="-122"/>
                <a:cs typeface="微软雅黑" panose="020B0503020204020204" charset="-122"/>
                <a:sym typeface="Arial" panose="020B0604020202020204" pitchFamily="34" charset="0"/>
              </a:rPr>
              <a:t>二、园所沙水游戏区改造</a:t>
            </a:r>
            <a:endParaRPr kumimoji="0" lang="zh-CN" altLang="en-US" sz="4800" b="1" i="0" u="none" strike="noStrike" kern="0" cap="none" spc="0" normalizeH="0" baseline="0" noProof="0" dirty="0">
              <a:ln>
                <a:noFill/>
              </a:ln>
              <a:solidFill>
                <a:srgbClr val="2C6FB8"/>
              </a:solidFill>
              <a:effectLst/>
              <a:uLnTx/>
              <a:uFillTx/>
              <a:latin typeface="汉仪中简黑简" panose="00020600040101010101" charset="-122"/>
              <a:ea typeface="汉仪中简黑简" panose="00020600040101010101" charset="-122"/>
              <a:cs typeface="微软雅黑" panose="020B0503020204020204" charset="-122"/>
              <a:sym typeface="Arial" panose="020B0604020202020204" pitchFamily="34" charset="0"/>
            </a:endParaRPr>
          </a:p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2C6FB8"/>
              </a:solidFill>
              <a:effectLst/>
              <a:uLnTx/>
              <a:uFillTx/>
              <a:latin typeface="汉仪中简黑简" panose="00020600040101010101" charset="-122"/>
              <a:ea typeface="汉仪中简黑简" panose="00020600040101010101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QQ图片2022080423093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/>
          <a:srcRect t="58028" r="62313"/>
          <a:stretch>
            <a:fillRect/>
          </a:stretch>
        </p:blipFill>
        <p:spPr>
          <a:xfrm rot="10800000" flipH="1">
            <a:off x="0" y="0"/>
            <a:ext cx="3014980" cy="1889125"/>
          </a:xfrm>
          <a:prstGeom prst="rect">
            <a:avLst/>
          </a:prstGeom>
        </p:spPr>
      </p:pic>
      <p:pic>
        <p:nvPicPr>
          <p:cNvPr id="2" name="图片 1" descr="QQ图片2022080423093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/>
          <a:srcRect t="58028" r="62313"/>
          <a:stretch>
            <a:fillRect/>
          </a:stretch>
        </p:blipFill>
        <p:spPr>
          <a:xfrm flipH="1">
            <a:off x="9868535" y="5402580"/>
            <a:ext cx="2323465" cy="1455420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2681605" y="748665"/>
            <a:ext cx="338899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2C6FB8"/>
                </a:solidFill>
                <a:effectLst/>
                <a:uLnTx/>
                <a:uFillTx/>
                <a:latin typeface="汉仪中简黑简" panose="00020600040101010101" charset="-122"/>
                <a:ea typeface="汉仪中简黑简" panose="00020600040101010101" charset="-122"/>
                <a:cs typeface="宋体" panose="02010600030101010101" pitchFamily="2" charset="-122"/>
                <a:sym typeface="Calibri" panose="020F0502020204030204" charset="0"/>
              </a:rPr>
              <a:t>园所沙水游戏区改造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2C6FB8"/>
              </a:solidFill>
              <a:effectLst/>
              <a:uLnTx/>
              <a:uFillTx/>
              <a:latin typeface="汉仪中简黑简" panose="00020600040101010101" charset="-122"/>
              <a:ea typeface="汉仪中简黑简" panose="00020600040101010101" charset="-122"/>
              <a:cs typeface="宋体" panose="02010600030101010101" pitchFamily="2" charset="-122"/>
              <a:sym typeface="Calibri" panose="020F0502020204030204" charset="0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34950" y="4803141"/>
            <a:ext cx="3321050" cy="1381630"/>
            <a:chOff x="10327" y="8469"/>
            <a:chExt cx="4431" cy="3059"/>
          </a:xfrm>
        </p:grpSpPr>
        <p:sp>
          <p:nvSpPr>
            <p:cNvPr id="24" name="圆角矩形 23"/>
            <p:cNvSpPr/>
            <p:nvPr/>
          </p:nvSpPr>
          <p:spPr>
            <a:xfrm>
              <a:off x="10327" y="8469"/>
              <a:ext cx="4431" cy="2810"/>
            </a:xfrm>
            <a:prstGeom prst="roundRect">
              <a:avLst/>
            </a:prstGeom>
            <a:solidFill>
              <a:srgbClr val="1B83BC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9" name="文本框2"/>
            <p:cNvSpPr/>
            <p:nvPr/>
          </p:nvSpPr>
          <p:spPr>
            <a:xfrm>
              <a:off x="10760" y="8649"/>
              <a:ext cx="3641" cy="2879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zh-CN" sz="1600" b="1" dirty="0" smtClean="0">
                  <a:solidFill>
                    <a:schemeClr val="bg1"/>
                  </a:solidFill>
                  <a:latin typeface="+mn-ea"/>
                </a:rPr>
                <a:t>改造前</a:t>
              </a:r>
              <a:r>
                <a:rPr lang="en-US" altLang="zh-CN" sz="1600" b="1" dirty="0" smtClean="0">
                  <a:solidFill>
                    <a:schemeClr val="bg1"/>
                  </a:solidFill>
                  <a:latin typeface="+mn-ea"/>
                </a:rPr>
                <a:t>  </a:t>
              </a:r>
              <a:r>
                <a:rPr lang="zh-CN" altLang="zh-CN" sz="1600" b="1" dirty="0" smtClean="0">
                  <a:solidFill>
                    <a:schemeClr val="bg1"/>
                  </a:solidFill>
                  <a:latin typeface="+mn-ea"/>
                </a:rPr>
                <a:t>（废弃沙池：地方小、沙质地粗糙、沙池长满野草，不易于幼儿进行玩沙活动）</a:t>
              </a:r>
              <a:endParaRPr lang="zh-CN" altLang="zh-CN" sz="1600" dirty="0">
                <a:solidFill>
                  <a:schemeClr val="bg1"/>
                </a:solidFill>
                <a:latin typeface="+mn-ea"/>
              </a:endParaRPr>
            </a:p>
          </p:txBody>
        </p:sp>
      </p:grpSp>
      <p:pic>
        <p:nvPicPr>
          <p:cNvPr id="1026" name="图片 44"/>
          <p:cNvPicPr>
            <a:picLocks noChangeAspect="1" noChangeArrowheads="1"/>
          </p:cNvPicPr>
          <p:nvPr/>
        </p:nvPicPr>
        <p:blipFill>
          <a:blip r:embed="rId5" cstate="print"/>
          <a:srcRect l="34602" t="6976" r="412" b="27631"/>
          <a:stretch>
            <a:fillRect/>
          </a:stretch>
        </p:blipFill>
        <p:spPr bwMode="auto">
          <a:xfrm>
            <a:off x="325120" y="1939607"/>
            <a:ext cx="3263900" cy="2671776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图片 42"/>
          <p:cNvPicPr>
            <a:picLocks noChangeAspect="1" noChangeArrowheads="1"/>
          </p:cNvPicPr>
          <p:nvPr/>
        </p:nvPicPr>
        <p:blipFill>
          <a:blip r:embed="rId6" cstate="print"/>
          <a:srcRect r="7845" b="8563"/>
          <a:stretch>
            <a:fillRect/>
          </a:stretch>
        </p:blipFill>
        <p:spPr bwMode="auto">
          <a:xfrm>
            <a:off x="4130674" y="1946275"/>
            <a:ext cx="3639940" cy="26712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图片 43" descr="IMG_25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312150" y="1939924"/>
            <a:ext cx="3558729" cy="26712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右箭头 21"/>
          <p:cNvSpPr/>
          <p:nvPr/>
        </p:nvSpPr>
        <p:spPr>
          <a:xfrm>
            <a:off x="3657600" y="3086100"/>
            <a:ext cx="342900" cy="254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右箭头 24"/>
          <p:cNvSpPr/>
          <p:nvPr/>
        </p:nvSpPr>
        <p:spPr>
          <a:xfrm>
            <a:off x="7861300" y="3086100"/>
            <a:ext cx="342900" cy="254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32"/>
          <p:cNvGrpSpPr/>
          <p:nvPr/>
        </p:nvGrpSpPr>
        <p:grpSpPr>
          <a:xfrm>
            <a:off x="4718050" y="4904741"/>
            <a:ext cx="2597150" cy="689285"/>
            <a:chOff x="10327" y="8469"/>
            <a:chExt cx="4431" cy="2810"/>
          </a:xfrm>
        </p:grpSpPr>
        <p:sp>
          <p:nvSpPr>
            <p:cNvPr id="34" name="圆角矩形 33"/>
            <p:cNvSpPr/>
            <p:nvPr/>
          </p:nvSpPr>
          <p:spPr>
            <a:xfrm>
              <a:off x="10327" y="8469"/>
              <a:ext cx="4431" cy="2810"/>
            </a:xfrm>
            <a:prstGeom prst="roundRect">
              <a:avLst/>
            </a:prstGeom>
            <a:solidFill>
              <a:srgbClr val="1B83BC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35" name="文本框2"/>
            <p:cNvSpPr/>
            <p:nvPr/>
          </p:nvSpPr>
          <p:spPr>
            <a:xfrm>
              <a:off x="10743" y="8818"/>
              <a:ext cx="3641" cy="2384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1600" b="1" dirty="0" smtClean="0">
                  <a:solidFill>
                    <a:schemeClr val="bg1"/>
                  </a:solidFill>
                  <a:latin typeface="+mn-ea"/>
                </a:rPr>
                <a:t>改造后</a:t>
              </a:r>
              <a:r>
                <a:rPr lang="en-US" altLang="zh-CN" sz="1600" b="1" dirty="0" smtClean="0">
                  <a:solidFill>
                    <a:schemeClr val="bg1"/>
                  </a:solidFill>
                  <a:latin typeface="+mn-ea"/>
                </a:rPr>
                <a:t>1.0</a:t>
              </a:r>
              <a:r>
                <a:rPr lang="zh-CN" altLang="en-US" sz="1600" b="1" dirty="0" smtClean="0">
                  <a:solidFill>
                    <a:schemeClr val="bg1"/>
                  </a:solidFill>
                  <a:latin typeface="+mn-ea"/>
                </a:rPr>
                <a:t>版本（沙池变成水池）</a:t>
              </a:r>
              <a:endParaRPr lang="zh-CN" altLang="zh-CN" sz="1600" b="1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858250" y="4879341"/>
            <a:ext cx="2622550" cy="1457959"/>
            <a:chOff x="10327" y="8469"/>
            <a:chExt cx="4431" cy="5633"/>
          </a:xfrm>
        </p:grpSpPr>
        <p:sp>
          <p:nvSpPr>
            <p:cNvPr id="38" name="圆角矩形 37"/>
            <p:cNvSpPr/>
            <p:nvPr/>
          </p:nvSpPr>
          <p:spPr>
            <a:xfrm>
              <a:off x="10327" y="8469"/>
              <a:ext cx="4431" cy="2810"/>
            </a:xfrm>
            <a:prstGeom prst="roundRect">
              <a:avLst/>
            </a:prstGeom>
            <a:solidFill>
              <a:srgbClr val="1B83BC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39" name="文本框2"/>
            <p:cNvSpPr/>
            <p:nvPr/>
          </p:nvSpPr>
          <p:spPr>
            <a:xfrm>
              <a:off x="10743" y="8818"/>
              <a:ext cx="3641" cy="5284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1600" b="1" dirty="0" smtClean="0">
                  <a:solidFill>
                    <a:schemeClr val="bg1"/>
                  </a:solidFill>
                  <a:latin typeface="+mn-ea"/>
                </a:rPr>
                <a:t>改造后</a:t>
              </a:r>
              <a:r>
                <a:rPr lang="en-US" altLang="zh-CN" sz="1600" b="1" dirty="0" smtClean="0">
                  <a:solidFill>
                    <a:schemeClr val="bg1"/>
                  </a:solidFill>
                  <a:latin typeface="+mn-ea"/>
                </a:rPr>
                <a:t>2.0</a:t>
              </a:r>
              <a:r>
                <a:rPr lang="zh-CN" altLang="en-US" sz="1600" b="1" dirty="0" smtClean="0">
                  <a:solidFill>
                    <a:schemeClr val="bg1"/>
                  </a:solidFill>
                  <a:latin typeface="+mn-ea"/>
                </a:rPr>
                <a:t>版本（划分为玩水区和观赏区）</a:t>
              </a:r>
              <a:endParaRPr lang="zh-CN" altLang="zh-CN" sz="1600" b="1" dirty="0">
                <a:solidFill>
                  <a:schemeClr val="bg1"/>
                </a:solidFill>
                <a:latin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2" grpId="1" animBg="1"/>
      <p:bldP spid="25" grpId="0" animBg="1"/>
      <p:bldP spid="25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QQ图片2022080423093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/>
          <a:srcRect t="58028" r="62313"/>
          <a:stretch>
            <a:fillRect/>
          </a:stretch>
        </p:blipFill>
        <p:spPr>
          <a:xfrm rot="10800000" flipH="1">
            <a:off x="0" y="0"/>
            <a:ext cx="3014980" cy="1889125"/>
          </a:xfrm>
          <a:prstGeom prst="rect">
            <a:avLst/>
          </a:prstGeom>
        </p:spPr>
      </p:pic>
      <p:pic>
        <p:nvPicPr>
          <p:cNvPr id="2" name="图片 1" descr="QQ图片2022080423093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/>
          <a:srcRect t="58028" r="62313"/>
          <a:stretch>
            <a:fillRect/>
          </a:stretch>
        </p:blipFill>
        <p:spPr>
          <a:xfrm flipH="1">
            <a:off x="9868535" y="5402580"/>
            <a:ext cx="2323465" cy="1455420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2884805" y="354965"/>
            <a:ext cx="338899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2C6FB8"/>
                </a:solidFill>
                <a:effectLst/>
                <a:uLnTx/>
                <a:uFillTx/>
                <a:latin typeface="汉仪中简黑简" panose="00020600040101010101" charset="-122"/>
                <a:ea typeface="汉仪中简黑简" panose="00020600040101010101" charset="-122"/>
                <a:cs typeface="宋体" panose="02010600030101010101" pitchFamily="2" charset="-122"/>
                <a:sym typeface="Calibri" panose="020F0502020204030204" charset="0"/>
              </a:rPr>
              <a:t>园所沙水游戏区改造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2C6FB8"/>
              </a:solidFill>
              <a:effectLst/>
              <a:uLnTx/>
              <a:uFillTx/>
              <a:latin typeface="汉仪中简黑简" panose="00020600040101010101" charset="-122"/>
              <a:ea typeface="汉仪中简黑简" panose="00020600040101010101" charset="-122"/>
              <a:cs typeface="宋体" panose="02010600030101010101" pitchFamily="2" charset="-122"/>
              <a:sym typeface="Calibri" panose="020F0502020204030204" charset="0"/>
            </a:endParaRPr>
          </a:p>
        </p:txBody>
      </p:sp>
      <p:grpSp>
        <p:nvGrpSpPr>
          <p:cNvPr id="3" name="组合 22"/>
          <p:cNvGrpSpPr/>
          <p:nvPr/>
        </p:nvGrpSpPr>
        <p:grpSpPr>
          <a:xfrm>
            <a:off x="1733550" y="4142740"/>
            <a:ext cx="2749550" cy="861060"/>
            <a:chOff x="10327" y="8469"/>
            <a:chExt cx="4431" cy="2810"/>
          </a:xfrm>
        </p:grpSpPr>
        <p:sp>
          <p:nvSpPr>
            <p:cNvPr id="24" name="圆角矩形 23"/>
            <p:cNvSpPr/>
            <p:nvPr/>
          </p:nvSpPr>
          <p:spPr>
            <a:xfrm>
              <a:off x="10327" y="8469"/>
              <a:ext cx="4431" cy="2810"/>
            </a:xfrm>
            <a:prstGeom prst="roundRect">
              <a:avLst/>
            </a:prstGeom>
            <a:solidFill>
              <a:srgbClr val="1B83BC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9" name="文本框2"/>
            <p:cNvSpPr/>
            <p:nvPr/>
          </p:nvSpPr>
          <p:spPr>
            <a:xfrm>
              <a:off x="10743" y="8818"/>
              <a:ext cx="3641" cy="1908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1600" b="1" dirty="0" smtClean="0">
                  <a:solidFill>
                    <a:schemeClr val="bg1"/>
                  </a:solidFill>
                  <a:latin typeface="+mn-ea"/>
                </a:rPr>
                <a:t>沙池</a:t>
              </a:r>
              <a:r>
                <a:rPr lang="zh-CN" altLang="zh-CN" sz="1600" b="1" dirty="0" smtClean="0">
                  <a:solidFill>
                    <a:schemeClr val="bg1"/>
                  </a:solidFill>
                  <a:latin typeface="+mn-ea"/>
                </a:rPr>
                <a:t>改造</a:t>
              </a:r>
              <a:r>
                <a:rPr lang="zh-CN" altLang="en-US" sz="1600" b="1" dirty="0" smtClean="0">
                  <a:solidFill>
                    <a:schemeClr val="bg1"/>
                  </a:solidFill>
                  <a:latin typeface="+mn-ea"/>
                </a:rPr>
                <a:t>后 </a:t>
              </a:r>
              <a:r>
                <a:rPr lang="en-US" altLang="zh-CN" sz="1600" b="1" dirty="0" smtClean="0">
                  <a:solidFill>
                    <a:schemeClr val="bg1"/>
                  </a:solidFill>
                  <a:latin typeface="+mn-ea"/>
                </a:rPr>
                <a:t>1.0</a:t>
              </a:r>
              <a:r>
                <a:rPr lang="zh-CN" altLang="en-US" sz="1600" b="1" dirty="0" smtClean="0">
                  <a:solidFill>
                    <a:schemeClr val="bg1"/>
                  </a:solidFill>
                  <a:latin typeface="+mn-ea"/>
                </a:rPr>
                <a:t>版本</a:t>
              </a:r>
              <a:r>
                <a:rPr lang="en-US" altLang="zh-CN" sz="1600" b="1" dirty="0" smtClean="0">
                  <a:solidFill>
                    <a:schemeClr val="bg1"/>
                  </a:solidFill>
                  <a:latin typeface="+mn-ea"/>
                </a:rPr>
                <a:t>  </a:t>
              </a:r>
              <a:r>
                <a:rPr lang="zh-CN" altLang="zh-CN" sz="1600" b="1" dirty="0" smtClean="0">
                  <a:solidFill>
                    <a:schemeClr val="bg1"/>
                  </a:solidFill>
                  <a:latin typeface="+mn-ea"/>
                </a:rPr>
                <a:t>（</a:t>
              </a:r>
              <a:r>
                <a:rPr lang="zh-CN" altLang="en-US" sz="1600" b="1" dirty="0" smtClean="0">
                  <a:solidFill>
                    <a:schemeClr val="bg1"/>
                  </a:solidFill>
                  <a:latin typeface="+mn-ea"/>
                </a:rPr>
                <a:t>大小可容纳</a:t>
              </a:r>
              <a:r>
                <a:rPr lang="en-US" altLang="zh-CN" sz="1600" b="1" dirty="0" smtClean="0">
                  <a:solidFill>
                    <a:schemeClr val="bg1"/>
                  </a:solidFill>
                  <a:latin typeface="+mn-ea"/>
                </a:rPr>
                <a:t>15—20</a:t>
              </a:r>
              <a:r>
                <a:rPr lang="zh-CN" altLang="en-US" sz="1600" b="1" dirty="0" smtClean="0">
                  <a:solidFill>
                    <a:schemeClr val="bg1"/>
                  </a:solidFill>
                  <a:latin typeface="+mn-ea"/>
                </a:rPr>
                <a:t>人</a:t>
              </a:r>
              <a:r>
                <a:rPr lang="zh-CN" altLang="zh-CN" sz="1600" b="1" dirty="0" smtClean="0">
                  <a:solidFill>
                    <a:schemeClr val="bg1"/>
                  </a:solidFill>
                  <a:latin typeface="+mn-ea"/>
                </a:rPr>
                <a:t>）</a:t>
              </a:r>
              <a:endParaRPr lang="zh-CN" altLang="zh-CN" sz="1600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25" name="右箭头 24"/>
          <p:cNvSpPr/>
          <p:nvPr/>
        </p:nvSpPr>
        <p:spPr>
          <a:xfrm>
            <a:off x="5435600" y="2197100"/>
            <a:ext cx="787400" cy="4953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36"/>
          <p:cNvGrpSpPr/>
          <p:nvPr/>
        </p:nvGrpSpPr>
        <p:grpSpPr>
          <a:xfrm>
            <a:off x="7118350" y="4168141"/>
            <a:ext cx="2622550" cy="861059"/>
            <a:chOff x="10327" y="8469"/>
            <a:chExt cx="4431" cy="2810"/>
          </a:xfrm>
        </p:grpSpPr>
        <p:sp>
          <p:nvSpPr>
            <p:cNvPr id="38" name="圆角矩形 37"/>
            <p:cNvSpPr/>
            <p:nvPr/>
          </p:nvSpPr>
          <p:spPr>
            <a:xfrm>
              <a:off x="10327" y="8469"/>
              <a:ext cx="4431" cy="2810"/>
            </a:xfrm>
            <a:prstGeom prst="roundRect">
              <a:avLst/>
            </a:prstGeom>
            <a:solidFill>
              <a:srgbClr val="1B83BC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39" name="文本框2"/>
            <p:cNvSpPr/>
            <p:nvPr/>
          </p:nvSpPr>
          <p:spPr>
            <a:xfrm>
              <a:off x="10743" y="8818"/>
              <a:ext cx="3641" cy="1908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1600" b="1" dirty="0" smtClean="0">
                  <a:solidFill>
                    <a:schemeClr val="bg1"/>
                  </a:solidFill>
                  <a:latin typeface="+mn-ea"/>
                </a:rPr>
                <a:t>沙池改造后</a:t>
              </a:r>
              <a:r>
                <a:rPr lang="en-US" altLang="zh-CN" sz="1600" b="1" dirty="0" smtClean="0">
                  <a:solidFill>
                    <a:schemeClr val="bg1"/>
                  </a:solidFill>
                  <a:latin typeface="+mn-ea"/>
                </a:rPr>
                <a:t>2.0</a:t>
              </a:r>
              <a:r>
                <a:rPr lang="zh-CN" altLang="en-US" sz="1600" b="1" dirty="0" smtClean="0">
                  <a:solidFill>
                    <a:schemeClr val="bg1"/>
                  </a:solidFill>
                  <a:latin typeface="+mn-ea"/>
                </a:rPr>
                <a:t>版本（铺设了木质地板）</a:t>
              </a:r>
              <a:endParaRPr lang="zh-CN" altLang="zh-CN" sz="1600" b="1" dirty="0">
                <a:solidFill>
                  <a:schemeClr val="bg1"/>
                </a:solidFill>
                <a:latin typeface="+mn-ea"/>
              </a:endParaRPr>
            </a:p>
          </p:txBody>
        </p:sp>
      </p:grpSp>
      <p:pic>
        <p:nvPicPr>
          <p:cNvPr id="2050" name="图片 228" descr="2A169F2620F23A3859869A729610405A.png"/>
          <p:cNvPicPr>
            <a:picLocks noChangeAspect="1" noChangeArrowheads="1"/>
          </p:cNvPicPr>
          <p:nvPr/>
        </p:nvPicPr>
        <p:blipFill>
          <a:blip r:embed="rId5" cstate="print"/>
          <a:srcRect t="7211"/>
          <a:stretch>
            <a:fillRect/>
          </a:stretch>
        </p:blipFill>
        <p:spPr bwMode="auto">
          <a:xfrm>
            <a:off x="1143000" y="1117600"/>
            <a:ext cx="4144865" cy="28800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图片 229" descr="IMG_517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75400" y="1142999"/>
            <a:ext cx="3827114" cy="28800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文本框2"/>
          <p:cNvSpPr/>
          <p:nvPr/>
        </p:nvSpPr>
        <p:spPr>
          <a:xfrm>
            <a:off x="660400" y="5234940"/>
            <a:ext cx="10655299" cy="1322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b="1" dirty="0" smtClean="0"/>
              <a:t>材料提供：</a:t>
            </a:r>
            <a:r>
              <a:rPr lang="zh-CN" altLang="zh-CN" sz="2000" dirty="0" smtClean="0"/>
              <a:t>玩沙、玩水工具、管道、雨具等材料。</a:t>
            </a:r>
            <a:endParaRPr lang="zh-CN" altLang="zh-CN" sz="2000" dirty="0" smtClean="0"/>
          </a:p>
          <a:p>
            <a:r>
              <a:rPr lang="zh-CN" altLang="zh-CN" sz="2000" b="1" dirty="0" smtClean="0"/>
              <a:t>环境提供：</a:t>
            </a:r>
            <a:r>
              <a:rPr lang="zh-CN" altLang="zh-CN" sz="2000" dirty="0" smtClean="0"/>
              <a:t>水池、沙池、自主收纳的材料库。引导幼儿进行沙的建构、水渠运水、沙中寻宝等。</a:t>
            </a:r>
            <a:endParaRPr lang="zh-CN" altLang="zh-CN" sz="2000" dirty="0" smtClean="0"/>
          </a:p>
          <a:p>
            <a:r>
              <a:rPr lang="zh-CN" altLang="zh-CN" sz="2000" b="1" dirty="0" smtClean="0"/>
              <a:t>预设幼儿可能的发展经验：</a:t>
            </a:r>
            <a:r>
              <a:rPr lang="en-US" altLang="zh-CN" sz="2000" dirty="0" smtClean="0"/>
              <a:t>1.</a:t>
            </a:r>
            <a:r>
              <a:rPr lang="zh-CN" altLang="zh-CN" sz="2000" dirty="0" smtClean="0"/>
              <a:t>沙、水的触觉独特，能刺激感官发展。</a:t>
            </a:r>
            <a:r>
              <a:rPr lang="en-US" altLang="zh-CN" sz="2000" dirty="0" smtClean="0"/>
              <a:t>2.</a:t>
            </a:r>
            <a:r>
              <a:rPr lang="zh-CN" altLang="zh-CN" sz="2000" dirty="0" smtClean="0"/>
              <a:t>玩法多样，能提升创造力、想象力的发展。</a:t>
            </a:r>
            <a:r>
              <a:rPr lang="en-US" altLang="zh-CN" sz="2000" dirty="0" smtClean="0"/>
              <a:t>3.</a:t>
            </a:r>
            <a:r>
              <a:rPr lang="zh-CN" altLang="zh-CN" sz="2000" dirty="0" smtClean="0"/>
              <a:t>易塑型与建构游戏和角色游戏相融增强合作能力、探究能力。</a:t>
            </a:r>
            <a:endParaRPr lang="zh-CN" altLang="zh-CN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14" grpId="0"/>
      <p:bldP spid="14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QQ图片2022080423093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/>
          <a:srcRect t="58028" r="62313"/>
          <a:stretch>
            <a:fillRect/>
          </a:stretch>
        </p:blipFill>
        <p:spPr>
          <a:xfrm rot="10800000" flipH="1">
            <a:off x="0" y="0"/>
            <a:ext cx="3014980" cy="1889125"/>
          </a:xfrm>
          <a:prstGeom prst="rect">
            <a:avLst/>
          </a:prstGeom>
        </p:spPr>
      </p:pic>
      <p:pic>
        <p:nvPicPr>
          <p:cNvPr id="2" name="图片 1" descr="QQ图片2022080423093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/>
          <a:srcRect t="58028" r="62313"/>
          <a:stretch>
            <a:fillRect/>
          </a:stretch>
        </p:blipFill>
        <p:spPr>
          <a:xfrm flipH="1">
            <a:off x="9868535" y="5402580"/>
            <a:ext cx="2323465" cy="1455420"/>
          </a:xfrm>
          <a:prstGeom prst="rect">
            <a:avLst/>
          </a:prstGeom>
        </p:spPr>
      </p:pic>
      <p:grpSp>
        <p:nvGrpSpPr>
          <p:cNvPr id="3" name="组合 22"/>
          <p:cNvGrpSpPr/>
          <p:nvPr/>
        </p:nvGrpSpPr>
        <p:grpSpPr>
          <a:xfrm>
            <a:off x="2419350" y="294640"/>
            <a:ext cx="4895850" cy="772261"/>
            <a:chOff x="10327" y="8469"/>
            <a:chExt cx="4431" cy="4188"/>
          </a:xfrm>
        </p:grpSpPr>
        <p:sp>
          <p:nvSpPr>
            <p:cNvPr id="24" name="圆角矩形 23"/>
            <p:cNvSpPr/>
            <p:nvPr/>
          </p:nvSpPr>
          <p:spPr>
            <a:xfrm>
              <a:off x="10327" y="8469"/>
              <a:ext cx="4431" cy="2810"/>
            </a:xfrm>
            <a:prstGeom prst="roundRect">
              <a:avLst/>
            </a:prstGeom>
            <a:solidFill>
              <a:srgbClr val="1B83BC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9" name="文本框2"/>
            <p:cNvSpPr/>
            <p:nvPr/>
          </p:nvSpPr>
          <p:spPr>
            <a:xfrm>
              <a:off x="10743" y="8818"/>
              <a:ext cx="3641" cy="3839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zh-CN" sz="2000" b="1" dirty="0" smtClean="0">
                  <a:solidFill>
                    <a:schemeClr val="bg1"/>
                  </a:solidFill>
                </a:rPr>
                <a:t>沙水池游戏场地中幼儿的常态游戏：</a:t>
              </a:r>
              <a:endParaRPr lang="zh-CN" altLang="zh-CN" sz="20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3074" name="图片 130" descr="VID_20180613_15[00_00_26][20180613-204737-1]"/>
          <p:cNvPicPr>
            <a:picLocks noChangeAspect="1" noChangeArrowheads="1"/>
          </p:cNvPicPr>
          <p:nvPr/>
        </p:nvPicPr>
        <p:blipFill>
          <a:blip r:embed="rId5" cstate="print"/>
          <a:srcRect l="14874"/>
          <a:stretch>
            <a:fillRect/>
          </a:stretch>
        </p:blipFill>
        <p:spPr bwMode="auto">
          <a:xfrm>
            <a:off x="685799" y="1409700"/>
            <a:ext cx="2541892" cy="1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图片 30"/>
          <p:cNvPicPr>
            <a:picLocks noChangeAspect="1" noChangeArrowheads="1"/>
          </p:cNvPicPr>
          <p:nvPr/>
        </p:nvPicPr>
        <p:blipFill>
          <a:blip r:embed="rId6" cstate="print">
            <a:lum bright="12000"/>
          </a:blip>
          <a:srcRect l="10822"/>
          <a:stretch>
            <a:fillRect/>
          </a:stretch>
        </p:blipFill>
        <p:spPr bwMode="auto">
          <a:xfrm>
            <a:off x="3378199" y="1333499"/>
            <a:ext cx="2559184" cy="1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文本框2"/>
          <p:cNvSpPr/>
          <p:nvPr>
            <p:custDataLst>
              <p:tags r:id="rId7"/>
            </p:custDataLst>
          </p:nvPr>
        </p:nvSpPr>
        <p:spPr>
          <a:xfrm>
            <a:off x="596900" y="3245485"/>
            <a:ext cx="551179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b="1" dirty="0" smtClean="0"/>
              <a:t>舀水、运水、引水 ，把水注入竹筒、转动水车让水飞起来</a:t>
            </a:r>
            <a:endParaRPr lang="zh-CN" altLang="zh-CN" sz="1600" b="1" dirty="0"/>
          </a:p>
        </p:txBody>
      </p:sp>
      <p:pic>
        <p:nvPicPr>
          <p:cNvPr id="3076" name="图片 124"/>
          <p:cNvPicPr>
            <a:picLocks noChangeAspect="1" noChangeArrowheads="1"/>
          </p:cNvPicPr>
          <p:nvPr/>
        </p:nvPicPr>
        <p:blipFill>
          <a:blip r:embed="rId8" cstate="print">
            <a:lum bright="12000"/>
          </a:blip>
          <a:srcRect r="20259"/>
          <a:stretch>
            <a:fillRect/>
          </a:stretch>
        </p:blipFill>
        <p:spPr bwMode="auto">
          <a:xfrm>
            <a:off x="279400" y="3936999"/>
            <a:ext cx="2171700" cy="1905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图片 125" descr="IMG_20180601_085436"/>
          <p:cNvPicPr>
            <a:picLocks noChangeAspect="1" noChangeArrowheads="1"/>
          </p:cNvPicPr>
          <p:nvPr/>
        </p:nvPicPr>
        <p:blipFill>
          <a:blip r:embed="rId9" cstate="print"/>
          <a:srcRect t="26794" r="-546"/>
          <a:stretch>
            <a:fillRect/>
          </a:stretch>
        </p:blipFill>
        <p:spPr bwMode="auto">
          <a:xfrm>
            <a:off x="2641600" y="4038599"/>
            <a:ext cx="2470073" cy="1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8" name="图片 128" descr="2"/>
          <p:cNvPicPr>
            <a:picLocks noChangeAspect="1" noChangeArrowheads="1"/>
          </p:cNvPicPr>
          <p:nvPr/>
        </p:nvPicPr>
        <p:blipFill>
          <a:blip r:embed="rId10" cstate="print"/>
          <a:srcRect r="4956"/>
          <a:stretch>
            <a:fillRect/>
          </a:stretch>
        </p:blipFill>
        <p:spPr bwMode="auto">
          <a:xfrm>
            <a:off x="6642100" y="977899"/>
            <a:ext cx="2279137" cy="1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9" name="图片 129" descr="D79435A8799BF09CD7929E0A0AC91098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9131299" y="584200"/>
            <a:ext cx="1880870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1" name="图片 134"/>
          <p:cNvPicPr>
            <a:picLocks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772400" y="4508500"/>
            <a:ext cx="2235200" cy="163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2" name="图片 102"/>
          <p:cNvPicPr>
            <a:picLocks noChangeAspect="1" noChangeArrowheads="1"/>
          </p:cNvPicPr>
          <p:nvPr/>
        </p:nvPicPr>
        <p:blipFill>
          <a:blip r:embed="rId13" cstate="print"/>
          <a:srcRect b="7237"/>
          <a:stretch>
            <a:fillRect/>
          </a:stretch>
        </p:blipFill>
        <p:spPr bwMode="auto">
          <a:xfrm>
            <a:off x="5918200" y="4089400"/>
            <a:ext cx="1711300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3" name="图片 132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9931400" y="4152900"/>
            <a:ext cx="2010027" cy="149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文本框2"/>
          <p:cNvSpPr/>
          <p:nvPr>
            <p:custDataLst>
              <p:tags r:id="rId15"/>
            </p:custDataLst>
          </p:nvPr>
        </p:nvSpPr>
        <p:spPr>
          <a:xfrm>
            <a:off x="7162801" y="2877185"/>
            <a:ext cx="11049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 smtClean="0"/>
              <a:t>汽艇捞鱼</a:t>
            </a:r>
            <a:endParaRPr lang="zh-CN" altLang="zh-CN" sz="1600" b="1" dirty="0"/>
          </a:p>
        </p:txBody>
      </p:sp>
      <p:sp>
        <p:nvSpPr>
          <p:cNvPr id="28" name="文本框2"/>
          <p:cNvSpPr/>
          <p:nvPr>
            <p:custDataLst>
              <p:tags r:id="rId16"/>
            </p:custDataLst>
          </p:nvPr>
        </p:nvSpPr>
        <p:spPr>
          <a:xfrm>
            <a:off x="9486901" y="3156585"/>
            <a:ext cx="11049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 smtClean="0"/>
              <a:t>水桶拎水</a:t>
            </a:r>
            <a:endParaRPr lang="zh-CN" altLang="zh-CN" sz="1600" b="1" dirty="0"/>
          </a:p>
        </p:txBody>
      </p:sp>
      <p:sp>
        <p:nvSpPr>
          <p:cNvPr id="30" name="文本框2"/>
          <p:cNvSpPr/>
          <p:nvPr>
            <p:custDataLst>
              <p:tags r:id="rId17"/>
            </p:custDataLst>
          </p:nvPr>
        </p:nvSpPr>
        <p:spPr>
          <a:xfrm>
            <a:off x="838201" y="5937885"/>
            <a:ext cx="11049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 smtClean="0"/>
              <a:t>打水仗</a:t>
            </a:r>
            <a:endParaRPr lang="zh-CN" altLang="zh-CN" sz="1600" b="1" dirty="0"/>
          </a:p>
        </p:txBody>
      </p:sp>
      <p:sp>
        <p:nvSpPr>
          <p:cNvPr id="31" name="文本框2"/>
          <p:cNvSpPr/>
          <p:nvPr>
            <p:custDataLst>
              <p:tags r:id="rId18"/>
            </p:custDataLst>
          </p:nvPr>
        </p:nvSpPr>
        <p:spPr>
          <a:xfrm>
            <a:off x="3314701" y="5899785"/>
            <a:ext cx="11049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 smtClean="0"/>
              <a:t>捉泥鳅</a:t>
            </a:r>
            <a:endParaRPr lang="zh-CN" altLang="zh-CN" sz="1600" b="1" dirty="0"/>
          </a:p>
        </p:txBody>
      </p:sp>
      <p:sp>
        <p:nvSpPr>
          <p:cNvPr id="32" name="文本框2"/>
          <p:cNvSpPr/>
          <p:nvPr>
            <p:custDataLst>
              <p:tags r:id="rId19"/>
            </p:custDataLst>
          </p:nvPr>
        </p:nvSpPr>
        <p:spPr>
          <a:xfrm>
            <a:off x="7086600" y="6204585"/>
            <a:ext cx="340359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 smtClean="0"/>
              <a:t>堆沙堡、做生日蛋糕、玩漏沙游戏</a:t>
            </a:r>
            <a:endParaRPr lang="zh-CN" altLang="zh-CN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PLACING_PICTURE_USER_VIEWPORT" val="{&quot;height&quot;:2975,&quot;width&quot;:4748}"/>
</p:tagLst>
</file>

<file path=ppt/tags/tag10.xml><?xml version="1.0" encoding="utf-8"?>
<p:tagLst xmlns:p="http://schemas.openxmlformats.org/presentationml/2006/main">
  <p:tag name="KSO_WM_UNIT_PLACING_PICTURE_USER_VIEWPORT" val="{&quot;height&quot;:2292,&quot;width&quot;:3659}"/>
</p:tagLst>
</file>

<file path=ppt/tags/tag11.xml><?xml version="1.0" encoding="utf-8"?>
<p:tagLst xmlns:p="http://schemas.openxmlformats.org/presentationml/2006/main">
  <p:tag name="KSO_WM_UNIT_PLACING_PICTURE_USER_VIEWPORT" val="{&quot;height&quot;:2975,&quot;width&quot;:4748}"/>
</p:tagLst>
</file>

<file path=ppt/tags/tag12.xml><?xml version="1.0" encoding="utf-8"?>
<p:tagLst xmlns:p="http://schemas.openxmlformats.org/presentationml/2006/main">
  <p:tag name="KSO_WM_UNIT_PLACING_PICTURE_USER_VIEWPORT" val="{&quot;height&quot;:2292,&quot;width&quot;:3659}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UNIT_PLACING_PICTURE_USER_VIEWPORT" val="{&quot;height&quot;:2975,&quot;width&quot;:4748}"/>
</p:tagLst>
</file>

<file path=ppt/tags/tag2.xml><?xml version="1.0" encoding="utf-8"?>
<p:tagLst xmlns:p="http://schemas.openxmlformats.org/presentationml/2006/main">
  <p:tag name="KSO_WM_UNIT_PLACING_PICTURE_USER_VIEWPORT" val="{&quot;height&quot;:2292,&quot;width&quot;:3659}"/>
</p:tagLst>
</file>

<file path=ppt/tags/tag20.xml><?xml version="1.0" encoding="utf-8"?>
<p:tagLst xmlns:p="http://schemas.openxmlformats.org/presentationml/2006/main">
  <p:tag name="KSO_WM_UNIT_PLACING_PICTURE_USER_VIEWPORT" val="{&quot;height&quot;:2292,&quot;width&quot;:3659}"/>
</p:tagLst>
</file>

<file path=ppt/tags/tag21.xml><?xml version="1.0" encoding="utf-8"?>
<p:tagLst xmlns:p="http://schemas.openxmlformats.org/presentationml/2006/main">
  <p:tag name="KSO_WM_UNIT_PLACING_PICTURE_USER_VIEWPORT" val="{&quot;height&quot;:2975,&quot;width&quot;:4748}"/>
</p:tagLst>
</file>

<file path=ppt/tags/tag22.xml><?xml version="1.0" encoding="utf-8"?>
<p:tagLst xmlns:p="http://schemas.openxmlformats.org/presentationml/2006/main">
  <p:tag name="KSO_WM_UNIT_PLACING_PICTURE_USER_VIEWPORT" val="{&quot;height&quot;:2292,&quot;width&quot;:3659}"/>
</p:tagLst>
</file>

<file path=ppt/tags/tag23.xml><?xml version="1.0" encoding="utf-8"?>
<p:tagLst xmlns:p="http://schemas.openxmlformats.org/presentationml/2006/main">
  <p:tag name="KSO_WM_UNIT_PLACING_PICTURE_USER_VIEWPORT" val="{&quot;height&quot;:2975,&quot;width&quot;:4748}"/>
</p:tagLst>
</file>

<file path=ppt/tags/tag24.xml><?xml version="1.0" encoding="utf-8"?>
<p:tagLst xmlns:p="http://schemas.openxmlformats.org/presentationml/2006/main">
  <p:tag name="KSO_WM_UNIT_PLACING_PICTURE_USER_VIEWPORT" val="{&quot;height&quot;:2292,&quot;width&quot;:3659}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UNIT_PLACING_PICTURE_USER_VIEWPORT" val="{&quot;height&quot;:2975,&quot;width&quot;:4748}"/>
</p:tagLst>
</file>

<file path=ppt/tags/tag27.xml><?xml version="1.0" encoding="utf-8"?>
<p:tagLst xmlns:p="http://schemas.openxmlformats.org/presentationml/2006/main">
  <p:tag name="KSO_WM_UNIT_PLACING_PICTURE_USER_VIEWPORT" val="{&quot;height&quot;:2292,&quot;width&quot;:3659}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UNIT_PLACING_PICTURE_USER_VIEWPORT" val="{&quot;height&quot;:2975,&quot;width&quot;:4748}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UNIT_PLACING_PICTURE_USER_VIEWPORT" val="{&quot;height&quot;:2292,&quot;width&quot;:3659}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UNIT_PLACING_PICTURE_USER_VIEWPORT" val="{&quot;height&quot;:2975,&quot;width&quot;:4748}"/>
</p:tagLst>
</file>

<file path=ppt/tags/tag33.xml><?xml version="1.0" encoding="utf-8"?>
<p:tagLst xmlns:p="http://schemas.openxmlformats.org/presentationml/2006/main">
  <p:tag name="KSO_WM_UNIT_PLACING_PICTURE_USER_VIEWPORT" val="{&quot;height&quot;:2292,&quot;width&quot;:3659}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UNIT_PLACING_PICTURE_USER_VIEWPORT" val="{&quot;height&quot;:2975,&quot;width&quot;:4748}"/>
</p:tagLst>
</file>

<file path=ppt/tags/tag36.xml><?xml version="1.0" encoding="utf-8"?>
<p:tagLst xmlns:p="http://schemas.openxmlformats.org/presentationml/2006/main">
  <p:tag name="KSO_WM_UNIT_PLACING_PICTURE_USER_VIEWPORT" val="{&quot;height&quot;:2292,&quot;width&quot;:3659}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UNIT_PLACING_PICTURE_USER_VIEWPORT" val="{&quot;height&quot;:2975,&quot;width&quot;:4748}"/>
</p:tagLst>
</file>

<file path=ppt/tags/tag39.xml><?xml version="1.0" encoding="utf-8"?>
<p:tagLst xmlns:p="http://schemas.openxmlformats.org/presentationml/2006/main">
  <p:tag name="KSO_WM_UNIT_PLACING_PICTURE_USER_VIEWPORT" val="{&quot;height&quot;:2292,&quot;width&quot;:3659}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#wm#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i"/>
  <p:tag name="KSO_WM_UNIT_INDEX" val="1_1_3"/>
  <p:tag name="KSO_WM_UNIT_ID" val="diagram20231636_2*n_h_i*1_1_3"/>
  <p:tag name="KSO_WM_TEMPLATE_CATEGORY" val="diagram"/>
  <p:tag name="KSO_WM_TEMPLATE_INDEX" val="20231636"/>
  <p:tag name="KSO_WM_UNIT_LAYERLEVEL" val="1_1_1"/>
  <p:tag name="KSO_WM_TAG_VERSION" val="3.0"/>
  <p:tag name="KSO_WM_DIAGRAM_VERSION" val="3"/>
  <p:tag name="KSO_WM_DIAGRAM_MAX_ITEMCNT" val="6"/>
  <p:tag name="KSO_WM_DIAGRAM_MIN_ITEMCNT" val="2"/>
  <p:tag name="KSO_WM_DIAGRAM_VIRTUALLY_FRAME" val="{&quot;height&quot;:351.6748962402344,&quot;width&quot;:853.7556762695312}"/>
  <p:tag name="KSO_WM_DIAGRAM_COLOR_MATCH_VALUE" val="{&quot;shape&quot;:{&quot;fill&quot;:{&quot;solid&quot;:{&quot;brightness&quot;:0.699999988079071,&quot;colorType&quot;:1,&quot;foreColorIndex&quot;:5,&quot;transparency&quot;:0.699999988079071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.7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636_2*n_h_h_f*1_2_2_1"/>
  <p:tag name="KSO_WM_TEMPLATE_CATEGORY" val="diagram"/>
  <p:tag name="KSO_WM_TEMPLATE_INDEX" val="20231636"/>
  <p:tag name="KSO_WM_UNIT_LAYERLEVEL" val="1_1_1_1"/>
  <p:tag name="KSO_WM_TAG_VERSION" val="3.0"/>
  <p:tag name="KSO_WM_UNIT_SUBTYPE" val="a"/>
  <p:tag name="KSO_WM_UNIT_NOCLEAR" val="0"/>
  <p:tag name="KSO_WM_DIAGRAM_GROUP_CODE" val="n1-1"/>
  <p:tag name="KSO_WM_UNIT_VALUE" val="104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51.6748962402344,&quot;width&quot;:853.7556762695312}"/>
  <p:tag name="KSO_WM_DIAGRAM_COLOR_MATCH_VALUE" val="{&quot;shape&quot;:{&quot;fill&quot;:{&quot;type&quot;:0},&quot;glow&quot;:{&quot;colorType&quot;:0},&quot;line&quot;:{&quot;gradient&quot;:[{&quot;brightness&quot;:0.800000011920929,&quot;colorType&quot;:1,&quot;foreColorIndex&quot;:6,&quot;pos&quot;:1,&quot;transparency&quot;:1},{&quot;brightness&quot;:0,&quot;colorType&quot;:1,&quot;foreColorIndex&quot;:5,&quot;pos&quot;:0.019999999552965164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TEXT_FILL_FORE_SCHEMECOLOR_INDEX" val="1"/>
  <p:tag name="KSO_WM_UNIT_TEXT_FILL_TYPE" val="1"/>
  <p:tag name="KSO_WM_UNIT_PRESET_TEXT" val="单击此处输入你的项正文，文字是您思想的提炼，请尽量言简意赅的阐述观点，单击此处输入你的项正文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636_2*n_h_h_f*1_2_1_1"/>
  <p:tag name="KSO_WM_TEMPLATE_CATEGORY" val="diagram"/>
  <p:tag name="KSO_WM_TEMPLATE_INDEX" val="20231636"/>
  <p:tag name="KSO_WM_UNIT_LAYERLEVEL" val="1_1_1_1"/>
  <p:tag name="KSO_WM_TAG_VERSION" val="3.0"/>
  <p:tag name="KSO_WM_UNIT_SUBTYPE" val="a"/>
  <p:tag name="KSO_WM_UNIT_NOCLEAR" val="0"/>
  <p:tag name="KSO_WM_DIAGRAM_GROUP_CODE" val="n1-1"/>
  <p:tag name="KSO_WM_UNIT_VALUE" val="116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51.6748962402344,&quot;width&quot;:853.7556762695312}"/>
  <p:tag name="KSO_WM_DIAGRAM_COLOR_MATCH_VALUE" val="{&quot;shape&quot;:{&quot;fill&quot;:{&quot;type&quot;:0},&quot;glow&quot;:{&quot;colorType&quot;:0},&quot;line&quot;:{&quot;gradient&quot;:[{&quot;brightness&quot;:0.800000011920929,&quot;colorType&quot;:1,&quot;foreColorIndex&quot;:6,&quot;pos&quot;:1,&quot;transparency&quot;:1},{&quot;brightness&quot;:0,&quot;colorType&quot;:1,&quot;foreColorIndex&quot;:5,&quot;pos&quot;:0.019999999552965164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TEXT_FILL_FORE_SCHEMECOLOR_INDEX" val="1"/>
  <p:tag name="KSO_WM_UNIT_TEXT_FILL_TYPE" val="1"/>
  <p:tag name="KSO_WM_UNIT_PRESET_TEXT" val="单击此处输入你的项正文，文字是您思想的提炼，请尽量言简意赅的阐述观点，单击此处输入你的项正文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636_2*n_h_h_f*1_2_3_1"/>
  <p:tag name="KSO_WM_TEMPLATE_CATEGORY" val="diagram"/>
  <p:tag name="KSO_WM_TEMPLATE_INDEX" val="20231636"/>
  <p:tag name="KSO_WM_UNIT_LAYERLEVEL" val="1_1_1_1"/>
  <p:tag name="KSO_WM_TAG_VERSION" val="3.0"/>
  <p:tag name="KSO_WM_UNIT_SUBTYPE" val="a"/>
  <p:tag name="KSO_WM_UNIT_NOCLEAR" val="0"/>
  <p:tag name="KSO_WM_DIAGRAM_GROUP_CODE" val="n1-1"/>
  <p:tag name="KSO_WM_UNIT_VALUE" val="116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51.6748962402344,&quot;width&quot;:853.7556762695312}"/>
  <p:tag name="KSO_WM_DIAGRAM_COLOR_MATCH_VALUE" val="{&quot;shape&quot;:{&quot;fill&quot;:{&quot;type&quot;:0},&quot;glow&quot;:{&quot;colorType&quot;:0},&quot;line&quot;:{&quot;gradient&quot;:[{&quot;brightness&quot;:0.800000011920929,&quot;colorType&quot;:1,&quot;foreColorIndex&quot;:6,&quot;pos&quot;:1,&quot;transparency&quot;:1},{&quot;brightness&quot;:0,&quot;colorType&quot;:1,&quot;foreColorIndex&quot;:5,&quot;pos&quot;:0.019999999552965164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TEXT_FILL_FORE_SCHEMECOLOR_INDEX" val="1"/>
  <p:tag name="KSO_WM_UNIT_TEXT_FILL_TYPE" val="1"/>
  <p:tag name="KSO_WM_UNIT_PRESET_TEXT" val="单击此处输入你的项正文，文字是您思想的提炼，请尽量言简意赅的阐述观点，单击此处输入你的项正文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n_h_h_i"/>
  <p:tag name="KSO_WM_UNIT_INDEX" val="1_2_1_1"/>
  <p:tag name="KSO_WM_UNIT_ID" val="diagram20231636_2*n_h_h_i*1_2_1_1"/>
  <p:tag name="KSO_WM_TEMPLATE_CATEGORY" val="diagram"/>
  <p:tag name="KSO_WM_TEMPLATE_INDEX" val="20231636"/>
  <p:tag name="KSO_WM_UNIT_LAYERLEVEL" val="1_1_1_1"/>
  <p:tag name="KSO_WM_TAG_VERSION" val="3.0"/>
  <p:tag name="KSO_WM_BEAUTIFY_FLAG" val="#wm#"/>
  <p:tag name="KSO_WM_UNIT_TEXT_FILL_FORE_SCHEMECOLOR_INDEX_BRIGHTNESS" val="0.15"/>
  <p:tag name="KSO_WM_DIAGRAM_GROUP_CODE" val="n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51.6748962402344,&quot;width&quot;:853.7556762695312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PRESET_TEXT" val="01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n_h_h_i"/>
  <p:tag name="KSO_WM_UNIT_INDEX" val="1_2_2_1"/>
  <p:tag name="KSO_WM_UNIT_ID" val="diagram20231636_2*n_h_h_i*1_2_2_1"/>
  <p:tag name="KSO_WM_TEMPLATE_CATEGORY" val="diagram"/>
  <p:tag name="KSO_WM_TEMPLATE_INDEX" val="20231636"/>
  <p:tag name="KSO_WM_UNIT_LAYERLEVEL" val="1_1_1_1"/>
  <p:tag name="KSO_WM_TAG_VERSION" val="3.0"/>
  <p:tag name="KSO_WM_BEAUTIFY_FLAG" val="#wm#"/>
  <p:tag name="KSO_WM_UNIT_TEXT_FILL_FORE_SCHEMECOLOR_INDEX_BRIGHTNESS" val="0.15"/>
  <p:tag name="KSO_WM_DIAGRAM_GROUP_CODE" val="n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51.6748962402344,&quot;width&quot;:853.7556762695312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PRESET_TEXT" val="02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n_h_h_i"/>
  <p:tag name="KSO_WM_UNIT_INDEX" val="1_2_3_1"/>
  <p:tag name="KSO_WM_UNIT_ID" val="diagram20231636_2*n_h_h_i*1_2_3_1"/>
  <p:tag name="KSO_WM_TEMPLATE_CATEGORY" val="diagram"/>
  <p:tag name="KSO_WM_TEMPLATE_INDEX" val="20231636"/>
  <p:tag name="KSO_WM_UNIT_LAYERLEVEL" val="1_1_1_1"/>
  <p:tag name="KSO_WM_TAG_VERSION" val="3.0"/>
  <p:tag name="KSO_WM_BEAUTIFY_FLAG" val="#wm#"/>
  <p:tag name="KSO_WM_UNIT_TEXT_FILL_FORE_SCHEMECOLOR_INDEX_BRIGHTNESS" val="0.15"/>
  <p:tag name="KSO_WM_DIAGRAM_GROUP_CODE" val="n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51.6748962402344,&quot;width&quot;:853.7556762695312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PRESET_TEXT" val="03"/>
</p:tagLst>
</file>

<file path=ppt/tags/tag49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636_2*n_h_a*1_1_1"/>
  <p:tag name="KSO_WM_TEMPLATE_CATEGORY" val="diagram"/>
  <p:tag name="KSO_WM_TEMPLATE_INDEX" val="20231636"/>
  <p:tag name="KSO_WM_UNIT_LAYERLEVEL" val="1_1_1"/>
  <p:tag name="KSO_WM_TAG_VERSION" val="3.0"/>
  <p:tag name="KSO_WM_DIAGRAM_GROUP_CODE" val="n1-1"/>
  <p:tag name="KSO_WM_UNIT_TYPE" val="n_h_a"/>
  <p:tag name="KSO_WM_UNIT_INDEX" val="1_1_1"/>
  <p:tag name="KSO_WM_UNIT_ISCONTENTSTITLE" val="0"/>
  <p:tag name="KSO_WM_UNIT_ISNUMDGMTITLE" val="0"/>
  <p:tag name="KSO_WM_UNIT_NOCLEAR" val="0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51.6748962402344,&quot;width&quot;:853.7556762695312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70"/>
  <p:tag name="KSO_WM_UNIT_LINE_FORE_SCHEMECOLOR_INDEX" val="5"/>
  <p:tag name="KSO_WM_UNIT_TEXT_FILL_FORE_SCHEMECOLOR_INDEX" val="1"/>
  <p:tag name="KSO_WM_UNIT_TEXT_FILL_TYPE" val="1"/>
  <p:tag name="KSO_WM_UNIT_PRESET_TEXT" val="添加项标题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SLIDE_ID" val="diagram20231636_2"/>
  <p:tag name="KSO_WM_TEMPLATE_SUBCATEGORY" val="0"/>
  <p:tag name="KSO_WM_TEMPLATE_MASTER_TYPE" val="0"/>
  <p:tag name="KSO_WM_TEMPLATE_COLOR_TYPE" val="0"/>
  <p:tag name="KSO_WM_SLIDE_ITEM_CNT" val="3"/>
  <p:tag name="KSO_WM_SLIDE_INDEX" val="2"/>
  <p:tag name="KSO_WM_TAG_VERSION" val="3.0"/>
  <p:tag name="KSO_WM_BEAUTIFY_FLAG" val="#wm#"/>
  <p:tag name="KSO_WM_TEMPLATE_CATEGORY" val="diagram"/>
  <p:tag name="KSO_WM_TEMPLATE_INDEX" val="20231636"/>
  <p:tag name="KSO_WM_SLIDE_TYPE" val="text"/>
  <p:tag name="KSO_WM_SLIDE_SUBTYPE" val="diag"/>
  <p:tag name="KSO_WM_SLIDE_SIZE" val="851.507*346.68"/>
  <p:tag name="KSO_WM_SLIDE_POSITION" val="55.1157*132.359"/>
  <p:tag name="KSO_WM_SLIDE_LAYOUT" val="a_n"/>
  <p:tag name="KSO_WM_SLIDE_LAYOUT_CNT" val="1_1"/>
  <p:tag name="KSO_WM_SPECIAL_SOURCE" val="bdnull"/>
  <p:tag name="KSO_WM_DIAGRAM_GROUP_CODE" val="n1-1"/>
  <p:tag name="KSO_WM_SLIDE_DIAGTYPE" val="n"/>
</p:tagLst>
</file>

<file path=ppt/tags/tag54.xml><?xml version="1.0" encoding="utf-8"?>
<p:tagLst xmlns:p="http://schemas.openxmlformats.org/presentationml/2006/main">
  <p:tag name="COMMONDATA" val="eyJoZGlkIjoiZTkxMTU1ODQxOGIzMDZiM2EzYTRiNTA1ZTFlOTZiNzYifQ=="/>
  <p:tag name="commondata" val="eyJjb3VudCI6MSwiaGRpZCI6IjgyZDU1OThlMDcyZDU1NjFhMWNmMjYxMzRkNjNmYjUyIiwidXNlckNvdW50IjoxfQ==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UNIT_PLACING_PICTURE_USER_VIEWPORT" val="{&quot;height&quot;:2975,&quot;width&quot;:4748}"/>
</p:tagLst>
</file>

<file path=ppt/tags/tag8.xml><?xml version="1.0" encoding="utf-8"?>
<p:tagLst xmlns:p="http://schemas.openxmlformats.org/presentationml/2006/main">
  <p:tag name="KSO_WM_UNIT_PLACING_PICTURE_USER_VIEWPORT" val="{&quot;height&quot;:2292,&quot;width&quot;:3659}"/>
</p:tagLst>
</file>

<file path=ppt/tags/tag9.xml><?xml version="1.0" encoding="utf-8"?>
<p:tagLst xmlns:p="http://schemas.openxmlformats.org/presentationml/2006/main">
  <p:tag name="KSO_WM_UNIT_PLACING_PICTURE_USER_VIEWPORT" val="{&quot;height&quot;:2975,&quot;width&quot;:4748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2772</Words>
  <Application>WPS 演示</Application>
  <PresentationFormat>自定义</PresentationFormat>
  <Paragraphs>226</Paragraphs>
  <Slides>21</Slides>
  <Notes>28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3" baseType="lpstr">
      <vt:lpstr>Arial</vt:lpstr>
      <vt:lpstr>宋体</vt:lpstr>
      <vt:lpstr>Wingdings</vt:lpstr>
      <vt:lpstr>汉仪字典宋简</vt:lpstr>
      <vt:lpstr>汉仪中简黑简</vt:lpstr>
      <vt:lpstr>MV Boli</vt:lpstr>
      <vt:lpstr>微软雅黑</vt:lpstr>
      <vt:lpstr>Calibri</vt:lpstr>
      <vt:lpstr>Times New Roman</vt:lpstr>
      <vt:lpstr>Arial Unicode MS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单击此处添加标题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罗博思</cp:lastModifiedBy>
  <cp:revision>174</cp:revision>
  <dcterms:created xsi:type="dcterms:W3CDTF">2019-06-19T02:08:00Z</dcterms:created>
  <dcterms:modified xsi:type="dcterms:W3CDTF">2024-01-16T12:33:30Z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D55F0ED0573A46298B2A4CD8445D0345_11</vt:lpwstr>
  </property>
  <property fmtid="{D5CDD505-2E9C-101B-9397-08002B2CF9AE}" pid="4" name="KSOTemplateUUID">
    <vt:lpwstr>v1.0_mb_OSFpc3M0Z3uP8Q9FN8sHJw==</vt:lpwstr>
  </property>
</Properties>
</file>